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257" r:id="rId3"/>
    <p:sldId id="281" r:id="rId4"/>
    <p:sldId id="271" r:id="rId5"/>
    <p:sldId id="272" r:id="rId6"/>
    <p:sldId id="273" r:id="rId7"/>
    <p:sldId id="274" r:id="rId8"/>
    <p:sldId id="282" r:id="rId9"/>
    <p:sldId id="283" r:id="rId10"/>
    <p:sldId id="267" r:id="rId11"/>
    <p:sldId id="265" r:id="rId12"/>
    <p:sldId id="266" r:id="rId13"/>
    <p:sldId id="285" r:id="rId14"/>
    <p:sldId id="284" r:id="rId15"/>
    <p:sldId id="275" r:id="rId16"/>
    <p:sldId id="276" r:id="rId17"/>
    <p:sldId id="277" r:id="rId18"/>
    <p:sldId id="278" r:id="rId19"/>
    <p:sldId id="279" r:id="rId20"/>
    <p:sldId id="286" r:id="rId21"/>
    <p:sldId id="258" r:id="rId22"/>
    <p:sldId id="264" r:id="rId23"/>
    <p:sldId id="262" r:id="rId24"/>
    <p:sldId id="268" r:id="rId25"/>
    <p:sldId id="269" r:id="rId26"/>
    <p:sldId id="270" r:id="rId27"/>
    <p:sldId id="259" r:id="rId28"/>
    <p:sldId id="288" r:id="rId29"/>
    <p:sldId id="260" r:id="rId30"/>
    <p:sldId id="287" r:id="rId31"/>
    <p:sldId id="290" r:id="rId32"/>
    <p:sldId id="280" r:id="rId33"/>
    <p:sldId id="332" r:id="rId34"/>
    <p:sldId id="333" r:id="rId35"/>
    <p:sldId id="341" r:id="rId36"/>
    <p:sldId id="334" r:id="rId37"/>
    <p:sldId id="337" r:id="rId38"/>
    <p:sldId id="336" r:id="rId39"/>
    <p:sldId id="340" r:id="rId40"/>
    <p:sldId id="343" r:id="rId41"/>
    <p:sldId id="291" r:id="rId42"/>
    <p:sldId id="344" r:id="rId43"/>
    <p:sldId id="345" r:id="rId44"/>
    <p:sldId id="34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99"/>
    <p:restoredTop sz="94691"/>
  </p:normalViewPr>
  <p:slideViewPr>
    <p:cSldViewPr snapToGrid="0" snapToObjects="1">
      <p:cViewPr varScale="1">
        <p:scale>
          <a:sx n="85" d="100"/>
          <a:sy n="85" d="100"/>
        </p:scale>
        <p:origin x="208"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968402-1139-B146-8CBF-5CD9BD6A47F9}" type="doc">
      <dgm:prSet loTypeId="urn:microsoft.com/office/officeart/2005/8/layout/cycle7" loCatId="" qsTypeId="urn:microsoft.com/office/officeart/2005/8/quickstyle/simple4" qsCatId="simple" csTypeId="urn:microsoft.com/office/officeart/2005/8/colors/accent1_2" csCatId="accent1" phldr="1"/>
      <dgm:spPr/>
      <dgm:t>
        <a:bodyPr/>
        <a:lstStyle/>
        <a:p>
          <a:endParaRPr lang="en-US"/>
        </a:p>
      </dgm:t>
    </dgm:pt>
    <dgm:pt modelId="{18FD79B9-A4C2-8348-885E-39923FE407A4}">
      <dgm:prSet phldrT="[Text]"/>
      <dgm:spPr/>
      <dgm:t>
        <a:bodyPr/>
        <a:lstStyle/>
        <a:p>
          <a:r>
            <a:rPr lang="en-US" dirty="0"/>
            <a:t>Design</a:t>
          </a:r>
        </a:p>
      </dgm:t>
    </dgm:pt>
    <dgm:pt modelId="{C44E2EAF-0404-7149-B1D5-9306DC03BB6F}" type="parTrans" cxnId="{48DB95CC-DF28-E84A-BBEE-D7D630352316}">
      <dgm:prSet/>
      <dgm:spPr/>
      <dgm:t>
        <a:bodyPr/>
        <a:lstStyle/>
        <a:p>
          <a:endParaRPr lang="en-US"/>
        </a:p>
      </dgm:t>
    </dgm:pt>
    <dgm:pt modelId="{3F6DABCE-ED5B-8D4D-8F72-B9012676CCD5}" type="sibTrans" cxnId="{48DB95CC-DF28-E84A-BBEE-D7D630352316}">
      <dgm:prSet/>
      <dgm:spPr/>
      <dgm:t>
        <a:bodyPr/>
        <a:lstStyle/>
        <a:p>
          <a:endParaRPr lang="en-US"/>
        </a:p>
      </dgm:t>
    </dgm:pt>
    <dgm:pt modelId="{C7F8A73F-2713-8342-957C-12CEC3FA32F8}">
      <dgm:prSet phldrT="[Text]"/>
      <dgm:spPr/>
      <dgm:t>
        <a:bodyPr/>
        <a:lstStyle/>
        <a:p>
          <a:r>
            <a:rPr lang="en-US" dirty="0"/>
            <a:t>Data set(s)</a:t>
          </a:r>
        </a:p>
      </dgm:t>
    </dgm:pt>
    <dgm:pt modelId="{457A014B-3C9D-8F46-9AAA-0E5B33249794}" type="parTrans" cxnId="{F32FCC4C-FFF6-F745-A587-C6DA5B1E2202}">
      <dgm:prSet/>
      <dgm:spPr/>
      <dgm:t>
        <a:bodyPr/>
        <a:lstStyle/>
        <a:p>
          <a:endParaRPr lang="en-US"/>
        </a:p>
      </dgm:t>
    </dgm:pt>
    <dgm:pt modelId="{86E2BE43-E5EC-4A45-85AB-874B4E00FA79}" type="sibTrans" cxnId="{F32FCC4C-FFF6-F745-A587-C6DA5B1E2202}">
      <dgm:prSet/>
      <dgm:spPr/>
      <dgm:t>
        <a:bodyPr/>
        <a:lstStyle/>
        <a:p>
          <a:endParaRPr lang="en-US"/>
        </a:p>
      </dgm:t>
    </dgm:pt>
    <dgm:pt modelId="{F742CB45-0BF8-3249-95D2-D7282C79890A}">
      <dgm:prSet phldrT="[Text]"/>
      <dgm:spPr/>
      <dgm:t>
        <a:bodyPr/>
        <a:lstStyle/>
        <a:p>
          <a:r>
            <a:rPr lang="en-US" dirty="0"/>
            <a:t>Visualization</a:t>
          </a:r>
        </a:p>
      </dgm:t>
    </dgm:pt>
    <dgm:pt modelId="{1B6E3DAC-062C-0B4A-A5DF-C47DCE4DC8D1}" type="parTrans" cxnId="{0FD392A0-3C98-7F4D-ACF1-A9E0B38D1217}">
      <dgm:prSet/>
      <dgm:spPr/>
      <dgm:t>
        <a:bodyPr/>
        <a:lstStyle/>
        <a:p>
          <a:endParaRPr lang="en-US"/>
        </a:p>
      </dgm:t>
    </dgm:pt>
    <dgm:pt modelId="{B7768D04-BA4C-0340-80CB-4264D31619FA}" type="sibTrans" cxnId="{0FD392A0-3C98-7F4D-ACF1-A9E0B38D1217}">
      <dgm:prSet/>
      <dgm:spPr/>
      <dgm:t>
        <a:bodyPr/>
        <a:lstStyle/>
        <a:p>
          <a:endParaRPr lang="en-US"/>
        </a:p>
      </dgm:t>
    </dgm:pt>
    <dgm:pt modelId="{6A0F675F-F427-A840-9FF9-C8D6155211B1}">
      <dgm:prSet/>
      <dgm:spPr/>
      <dgm:t>
        <a:bodyPr/>
        <a:lstStyle/>
        <a:p>
          <a:r>
            <a:rPr lang="en-US" dirty="0"/>
            <a:t>Analysis</a:t>
          </a:r>
        </a:p>
      </dgm:t>
    </dgm:pt>
    <dgm:pt modelId="{32E0BA3E-F639-C04E-BA82-9D79A2072357}" type="parTrans" cxnId="{7332F3D5-9EBE-3641-9BDA-827A88DBB893}">
      <dgm:prSet/>
      <dgm:spPr/>
      <dgm:t>
        <a:bodyPr/>
        <a:lstStyle/>
        <a:p>
          <a:endParaRPr lang="en-US"/>
        </a:p>
      </dgm:t>
    </dgm:pt>
    <dgm:pt modelId="{BA667E86-04FB-4B4E-83D7-A0A97EB79E93}" type="sibTrans" cxnId="{7332F3D5-9EBE-3641-9BDA-827A88DBB893}">
      <dgm:prSet/>
      <dgm:spPr/>
      <dgm:t>
        <a:bodyPr/>
        <a:lstStyle/>
        <a:p>
          <a:endParaRPr lang="en-US"/>
        </a:p>
      </dgm:t>
    </dgm:pt>
    <dgm:pt modelId="{2B132D4A-8895-DE4E-B280-5A654571B836}" type="pres">
      <dgm:prSet presAssocID="{FB968402-1139-B146-8CBF-5CD9BD6A47F9}" presName="Name0" presStyleCnt="0">
        <dgm:presLayoutVars>
          <dgm:dir/>
          <dgm:resizeHandles val="exact"/>
        </dgm:presLayoutVars>
      </dgm:prSet>
      <dgm:spPr/>
    </dgm:pt>
    <dgm:pt modelId="{BCA6DC46-2EF0-1F46-A0D9-A7B14E1F4D7E}" type="pres">
      <dgm:prSet presAssocID="{18FD79B9-A4C2-8348-885E-39923FE407A4}" presName="node" presStyleLbl="node1" presStyleIdx="0" presStyleCnt="4">
        <dgm:presLayoutVars>
          <dgm:bulletEnabled val="1"/>
        </dgm:presLayoutVars>
      </dgm:prSet>
      <dgm:spPr/>
    </dgm:pt>
    <dgm:pt modelId="{FD2251E2-CB22-E943-9F80-F0B310305D2C}" type="pres">
      <dgm:prSet presAssocID="{3F6DABCE-ED5B-8D4D-8F72-B9012676CCD5}" presName="sibTrans" presStyleLbl="sibTrans2D1" presStyleIdx="0" presStyleCnt="4"/>
      <dgm:spPr/>
    </dgm:pt>
    <dgm:pt modelId="{70B97C0A-4019-BB4C-B396-CEDCB073A960}" type="pres">
      <dgm:prSet presAssocID="{3F6DABCE-ED5B-8D4D-8F72-B9012676CCD5}" presName="connectorText" presStyleLbl="sibTrans2D1" presStyleIdx="0" presStyleCnt="4"/>
      <dgm:spPr/>
    </dgm:pt>
    <dgm:pt modelId="{B0BDB28B-198D-C54C-97BD-6DF5D57F9C15}" type="pres">
      <dgm:prSet presAssocID="{C7F8A73F-2713-8342-957C-12CEC3FA32F8}" presName="node" presStyleLbl="node1" presStyleIdx="1" presStyleCnt="4">
        <dgm:presLayoutVars>
          <dgm:bulletEnabled val="1"/>
        </dgm:presLayoutVars>
      </dgm:prSet>
      <dgm:spPr/>
    </dgm:pt>
    <dgm:pt modelId="{923846AA-C2F3-4E46-819E-B4B98E65F29A}" type="pres">
      <dgm:prSet presAssocID="{86E2BE43-E5EC-4A45-85AB-874B4E00FA79}" presName="sibTrans" presStyleLbl="sibTrans2D1" presStyleIdx="1" presStyleCnt="4"/>
      <dgm:spPr/>
    </dgm:pt>
    <dgm:pt modelId="{6D4E7543-0899-6648-9F57-FB02E48B60F1}" type="pres">
      <dgm:prSet presAssocID="{86E2BE43-E5EC-4A45-85AB-874B4E00FA79}" presName="connectorText" presStyleLbl="sibTrans2D1" presStyleIdx="1" presStyleCnt="4"/>
      <dgm:spPr/>
    </dgm:pt>
    <dgm:pt modelId="{0B8FD595-6D8F-5441-8EF9-B96A6814CB2C}" type="pres">
      <dgm:prSet presAssocID="{F742CB45-0BF8-3249-95D2-D7282C79890A}" presName="node" presStyleLbl="node1" presStyleIdx="2" presStyleCnt="4">
        <dgm:presLayoutVars>
          <dgm:bulletEnabled val="1"/>
        </dgm:presLayoutVars>
      </dgm:prSet>
      <dgm:spPr/>
    </dgm:pt>
    <dgm:pt modelId="{BB6B5897-ED68-C742-900E-3DDC4C4F339C}" type="pres">
      <dgm:prSet presAssocID="{B7768D04-BA4C-0340-80CB-4264D31619FA}" presName="sibTrans" presStyleLbl="sibTrans2D1" presStyleIdx="2" presStyleCnt="4"/>
      <dgm:spPr/>
    </dgm:pt>
    <dgm:pt modelId="{56B3B145-24CC-424E-91FF-1C34E2A660E2}" type="pres">
      <dgm:prSet presAssocID="{B7768D04-BA4C-0340-80CB-4264D31619FA}" presName="connectorText" presStyleLbl="sibTrans2D1" presStyleIdx="2" presStyleCnt="4"/>
      <dgm:spPr/>
    </dgm:pt>
    <dgm:pt modelId="{C09756E8-FEBA-F540-8B30-AFE00A05B3B5}" type="pres">
      <dgm:prSet presAssocID="{6A0F675F-F427-A840-9FF9-C8D6155211B1}" presName="node" presStyleLbl="node1" presStyleIdx="3" presStyleCnt="4">
        <dgm:presLayoutVars>
          <dgm:bulletEnabled val="1"/>
        </dgm:presLayoutVars>
      </dgm:prSet>
      <dgm:spPr/>
    </dgm:pt>
    <dgm:pt modelId="{3FFABDEE-B64F-7944-B60F-5930D1665F6F}" type="pres">
      <dgm:prSet presAssocID="{BA667E86-04FB-4B4E-83D7-A0A97EB79E93}" presName="sibTrans" presStyleLbl="sibTrans2D1" presStyleIdx="3" presStyleCnt="4"/>
      <dgm:spPr/>
    </dgm:pt>
    <dgm:pt modelId="{BBB69259-F5CF-2E4D-961B-DAD838F361B8}" type="pres">
      <dgm:prSet presAssocID="{BA667E86-04FB-4B4E-83D7-A0A97EB79E93}" presName="connectorText" presStyleLbl="sibTrans2D1" presStyleIdx="3" presStyleCnt="4"/>
      <dgm:spPr/>
    </dgm:pt>
  </dgm:ptLst>
  <dgm:cxnLst>
    <dgm:cxn modelId="{FBA7B80A-56D6-3F4A-8813-3CDFE15B325C}" type="presOf" srcId="{B7768D04-BA4C-0340-80CB-4264D31619FA}" destId="{BB6B5897-ED68-C742-900E-3DDC4C4F339C}" srcOrd="0" destOrd="0" presId="urn:microsoft.com/office/officeart/2005/8/layout/cycle7"/>
    <dgm:cxn modelId="{33B8A80B-253C-894F-9D64-58489F497707}" type="presOf" srcId="{B7768D04-BA4C-0340-80CB-4264D31619FA}" destId="{56B3B145-24CC-424E-91FF-1C34E2A660E2}" srcOrd="1" destOrd="0" presId="urn:microsoft.com/office/officeart/2005/8/layout/cycle7"/>
    <dgm:cxn modelId="{22305E15-F298-8F4D-AA26-0C5A2FEEF3E5}" type="presOf" srcId="{3F6DABCE-ED5B-8D4D-8F72-B9012676CCD5}" destId="{70B97C0A-4019-BB4C-B396-CEDCB073A960}" srcOrd="1" destOrd="0" presId="urn:microsoft.com/office/officeart/2005/8/layout/cycle7"/>
    <dgm:cxn modelId="{F32FCC4C-FFF6-F745-A587-C6DA5B1E2202}" srcId="{FB968402-1139-B146-8CBF-5CD9BD6A47F9}" destId="{C7F8A73F-2713-8342-957C-12CEC3FA32F8}" srcOrd="1" destOrd="0" parTransId="{457A014B-3C9D-8F46-9AAA-0E5B33249794}" sibTransId="{86E2BE43-E5EC-4A45-85AB-874B4E00FA79}"/>
    <dgm:cxn modelId="{0D0B3465-CD32-EF43-846C-54E2809647FA}" type="presOf" srcId="{3F6DABCE-ED5B-8D4D-8F72-B9012676CCD5}" destId="{FD2251E2-CB22-E943-9F80-F0B310305D2C}" srcOrd="0" destOrd="0" presId="urn:microsoft.com/office/officeart/2005/8/layout/cycle7"/>
    <dgm:cxn modelId="{937FC67A-C5B7-8048-A378-F50E31234CDF}" type="presOf" srcId="{BA667E86-04FB-4B4E-83D7-A0A97EB79E93}" destId="{3FFABDEE-B64F-7944-B60F-5930D1665F6F}" srcOrd="0" destOrd="0" presId="urn:microsoft.com/office/officeart/2005/8/layout/cycle7"/>
    <dgm:cxn modelId="{1731809A-E247-8447-95C6-E4D32FAB6DE0}" type="presOf" srcId="{86E2BE43-E5EC-4A45-85AB-874B4E00FA79}" destId="{6D4E7543-0899-6648-9F57-FB02E48B60F1}" srcOrd="1" destOrd="0" presId="urn:microsoft.com/office/officeart/2005/8/layout/cycle7"/>
    <dgm:cxn modelId="{0FD392A0-3C98-7F4D-ACF1-A9E0B38D1217}" srcId="{FB968402-1139-B146-8CBF-5CD9BD6A47F9}" destId="{F742CB45-0BF8-3249-95D2-D7282C79890A}" srcOrd="2" destOrd="0" parTransId="{1B6E3DAC-062C-0B4A-A5DF-C47DCE4DC8D1}" sibTransId="{B7768D04-BA4C-0340-80CB-4264D31619FA}"/>
    <dgm:cxn modelId="{2EDBF7AF-F0C8-B744-82C9-97764E39CA6C}" type="presOf" srcId="{C7F8A73F-2713-8342-957C-12CEC3FA32F8}" destId="{B0BDB28B-198D-C54C-97BD-6DF5D57F9C15}" srcOrd="0" destOrd="0" presId="urn:microsoft.com/office/officeart/2005/8/layout/cycle7"/>
    <dgm:cxn modelId="{C14B0CB8-4A9D-3640-9DAD-40E487B6EC57}" type="presOf" srcId="{FB968402-1139-B146-8CBF-5CD9BD6A47F9}" destId="{2B132D4A-8895-DE4E-B280-5A654571B836}" srcOrd="0" destOrd="0" presId="urn:microsoft.com/office/officeart/2005/8/layout/cycle7"/>
    <dgm:cxn modelId="{57CFC5C7-E095-644B-A815-09B2D678747C}" type="presOf" srcId="{6A0F675F-F427-A840-9FF9-C8D6155211B1}" destId="{C09756E8-FEBA-F540-8B30-AFE00A05B3B5}" srcOrd="0" destOrd="0" presId="urn:microsoft.com/office/officeart/2005/8/layout/cycle7"/>
    <dgm:cxn modelId="{48DB95CC-DF28-E84A-BBEE-D7D630352316}" srcId="{FB968402-1139-B146-8CBF-5CD9BD6A47F9}" destId="{18FD79B9-A4C2-8348-885E-39923FE407A4}" srcOrd="0" destOrd="0" parTransId="{C44E2EAF-0404-7149-B1D5-9306DC03BB6F}" sibTransId="{3F6DABCE-ED5B-8D4D-8F72-B9012676CCD5}"/>
    <dgm:cxn modelId="{7332F3D5-9EBE-3641-9BDA-827A88DBB893}" srcId="{FB968402-1139-B146-8CBF-5CD9BD6A47F9}" destId="{6A0F675F-F427-A840-9FF9-C8D6155211B1}" srcOrd="3" destOrd="0" parTransId="{32E0BA3E-F639-C04E-BA82-9D79A2072357}" sibTransId="{BA667E86-04FB-4B4E-83D7-A0A97EB79E93}"/>
    <dgm:cxn modelId="{C55A6CD8-A7D6-B242-AE0B-3CC1BF8635F1}" type="presOf" srcId="{86E2BE43-E5EC-4A45-85AB-874B4E00FA79}" destId="{923846AA-C2F3-4E46-819E-B4B98E65F29A}" srcOrd="0" destOrd="0" presId="urn:microsoft.com/office/officeart/2005/8/layout/cycle7"/>
    <dgm:cxn modelId="{F3B906E6-03CB-2F4D-8955-9EF07DAC543F}" type="presOf" srcId="{BA667E86-04FB-4B4E-83D7-A0A97EB79E93}" destId="{BBB69259-F5CF-2E4D-961B-DAD838F361B8}" srcOrd="1" destOrd="0" presId="urn:microsoft.com/office/officeart/2005/8/layout/cycle7"/>
    <dgm:cxn modelId="{38E375FA-A6AA-874F-9AAF-629475DEC935}" type="presOf" srcId="{F742CB45-0BF8-3249-95D2-D7282C79890A}" destId="{0B8FD595-6D8F-5441-8EF9-B96A6814CB2C}" srcOrd="0" destOrd="0" presId="urn:microsoft.com/office/officeart/2005/8/layout/cycle7"/>
    <dgm:cxn modelId="{B67FCAFB-5BC4-2440-8882-9B066CF8BF9E}" type="presOf" srcId="{18FD79B9-A4C2-8348-885E-39923FE407A4}" destId="{BCA6DC46-2EF0-1F46-A0D9-A7B14E1F4D7E}" srcOrd="0" destOrd="0" presId="urn:microsoft.com/office/officeart/2005/8/layout/cycle7"/>
    <dgm:cxn modelId="{469D01EF-7906-C545-9CAD-89B17D037BF6}" type="presParOf" srcId="{2B132D4A-8895-DE4E-B280-5A654571B836}" destId="{BCA6DC46-2EF0-1F46-A0D9-A7B14E1F4D7E}" srcOrd="0" destOrd="0" presId="urn:microsoft.com/office/officeart/2005/8/layout/cycle7"/>
    <dgm:cxn modelId="{C6423DD8-3540-9641-BFF8-96A425608335}" type="presParOf" srcId="{2B132D4A-8895-DE4E-B280-5A654571B836}" destId="{FD2251E2-CB22-E943-9F80-F0B310305D2C}" srcOrd="1" destOrd="0" presId="urn:microsoft.com/office/officeart/2005/8/layout/cycle7"/>
    <dgm:cxn modelId="{A5A24C38-7A12-344A-B868-3A5217E043A1}" type="presParOf" srcId="{FD2251E2-CB22-E943-9F80-F0B310305D2C}" destId="{70B97C0A-4019-BB4C-B396-CEDCB073A960}" srcOrd="0" destOrd="0" presId="urn:microsoft.com/office/officeart/2005/8/layout/cycle7"/>
    <dgm:cxn modelId="{6598E2C8-6E10-4B4C-88D7-39E053D5EF98}" type="presParOf" srcId="{2B132D4A-8895-DE4E-B280-5A654571B836}" destId="{B0BDB28B-198D-C54C-97BD-6DF5D57F9C15}" srcOrd="2" destOrd="0" presId="urn:microsoft.com/office/officeart/2005/8/layout/cycle7"/>
    <dgm:cxn modelId="{E0D3C0C7-A8B7-E345-B93F-9DD03259911F}" type="presParOf" srcId="{2B132D4A-8895-DE4E-B280-5A654571B836}" destId="{923846AA-C2F3-4E46-819E-B4B98E65F29A}" srcOrd="3" destOrd="0" presId="urn:microsoft.com/office/officeart/2005/8/layout/cycle7"/>
    <dgm:cxn modelId="{1A207080-D81F-F84D-AA69-A172F77F4682}" type="presParOf" srcId="{923846AA-C2F3-4E46-819E-B4B98E65F29A}" destId="{6D4E7543-0899-6648-9F57-FB02E48B60F1}" srcOrd="0" destOrd="0" presId="urn:microsoft.com/office/officeart/2005/8/layout/cycle7"/>
    <dgm:cxn modelId="{A63092D2-924F-CB47-918F-3BF282E153C5}" type="presParOf" srcId="{2B132D4A-8895-DE4E-B280-5A654571B836}" destId="{0B8FD595-6D8F-5441-8EF9-B96A6814CB2C}" srcOrd="4" destOrd="0" presId="urn:microsoft.com/office/officeart/2005/8/layout/cycle7"/>
    <dgm:cxn modelId="{320CA52F-9629-FB4A-808A-86E7B409B932}" type="presParOf" srcId="{2B132D4A-8895-DE4E-B280-5A654571B836}" destId="{BB6B5897-ED68-C742-900E-3DDC4C4F339C}" srcOrd="5" destOrd="0" presId="urn:microsoft.com/office/officeart/2005/8/layout/cycle7"/>
    <dgm:cxn modelId="{2B281BB4-CDAF-0849-A86F-74F27C481078}" type="presParOf" srcId="{BB6B5897-ED68-C742-900E-3DDC4C4F339C}" destId="{56B3B145-24CC-424E-91FF-1C34E2A660E2}" srcOrd="0" destOrd="0" presId="urn:microsoft.com/office/officeart/2005/8/layout/cycle7"/>
    <dgm:cxn modelId="{90A63AFD-DBD2-2C4D-8E7B-ABD6E7789F79}" type="presParOf" srcId="{2B132D4A-8895-DE4E-B280-5A654571B836}" destId="{C09756E8-FEBA-F540-8B30-AFE00A05B3B5}" srcOrd="6" destOrd="0" presId="urn:microsoft.com/office/officeart/2005/8/layout/cycle7"/>
    <dgm:cxn modelId="{39C54F5E-4338-D24E-93C9-52568207F62F}" type="presParOf" srcId="{2B132D4A-8895-DE4E-B280-5A654571B836}" destId="{3FFABDEE-B64F-7944-B60F-5930D1665F6F}" srcOrd="7" destOrd="0" presId="urn:microsoft.com/office/officeart/2005/8/layout/cycle7"/>
    <dgm:cxn modelId="{95DF58FB-4B15-6741-8F8A-772872C91E4B}" type="presParOf" srcId="{3FFABDEE-B64F-7944-B60F-5930D1665F6F}" destId="{BBB69259-F5CF-2E4D-961B-DAD838F361B8}"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6DC46-2EF0-1F46-A0D9-A7B14E1F4D7E}">
      <dsp:nvSpPr>
        <dsp:cNvPr id="0" name=""/>
        <dsp:cNvSpPr/>
      </dsp:nvSpPr>
      <dsp:spPr>
        <a:xfrm>
          <a:off x="1980639" y="841"/>
          <a:ext cx="1436391" cy="7181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Design</a:t>
          </a:r>
        </a:p>
      </dsp:txBody>
      <dsp:txXfrm>
        <a:off x="2001674" y="21876"/>
        <a:ext cx="1394321" cy="676125"/>
      </dsp:txXfrm>
    </dsp:sp>
    <dsp:sp modelId="{FD2251E2-CB22-E943-9F80-F0B310305D2C}">
      <dsp:nvSpPr>
        <dsp:cNvPr id="0" name=""/>
        <dsp:cNvSpPr/>
      </dsp:nvSpPr>
      <dsp:spPr>
        <a:xfrm rot="2700000">
          <a:off x="3014486" y="924070"/>
          <a:ext cx="748328" cy="251368"/>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089896" y="974344"/>
        <a:ext cx="597508" cy="150820"/>
      </dsp:txXfrm>
    </dsp:sp>
    <dsp:sp modelId="{B0BDB28B-198D-C54C-97BD-6DF5D57F9C15}">
      <dsp:nvSpPr>
        <dsp:cNvPr id="0" name=""/>
        <dsp:cNvSpPr/>
      </dsp:nvSpPr>
      <dsp:spPr>
        <a:xfrm>
          <a:off x="3360270" y="1380472"/>
          <a:ext cx="1436391" cy="7181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Data set(s)</a:t>
          </a:r>
        </a:p>
      </dsp:txBody>
      <dsp:txXfrm>
        <a:off x="3381305" y="1401507"/>
        <a:ext cx="1394321" cy="676125"/>
      </dsp:txXfrm>
    </dsp:sp>
    <dsp:sp modelId="{923846AA-C2F3-4E46-819E-B4B98E65F29A}">
      <dsp:nvSpPr>
        <dsp:cNvPr id="0" name=""/>
        <dsp:cNvSpPr/>
      </dsp:nvSpPr>
      <dsp:spPr>
        <a:xfrm rot="8100000">
          <a:off x="3014486" y="2303701"/>
          <a:ext cx="748328" cy="251368"/>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3089896" y="2353975"/>
        <a:ext cx="597508" cy="150820"/>
      </dsp:txXfrm>
    </dsp:sp>
    <dsp:sp modelId="{0B8FD595-6D8F-5441-8EF9-B96A6814CB2C}">
      <dsp:nvSpPr>
        <dsp:cNvPr id="0" name=""/>
        <dsp:cNvSpPr/>
      </dsp:nvSpPr>
      <dsp:spPr>
        <a:xfrm>
          <a:off x="1980639" y="2760103"/>
          <a:ext cx="1436391" cy="7181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Visualization</a:t>
          </a:r>
        </a:p>
      </dsp:txBody>
      <dsp:txXfrm>
        <a:off x="2001674" y="2781138"/>
        <a:ext cx="1394321" cy="676125"/>
      </dsp:txXfrm>
    </dsp:sp>
    <dsp:sp modelId="{BB6B5897-ED68-C742-900E-3DDC4C4F339C}">
      <dsp:nvSpPr>
        <dsp:cNvPr id="0" name=""/>
        <dsp:cNvSpPr/>
      </dsp:nvSpPr>
      <dsp:spPr>
        <a:xfrm rot="13500000">
          <a:off x="1634855" y="2303701"/>
          <a:ext cx="748328" cy="251368"/>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1710265" y="2353975"/>
        <a:ext cx="597508" cy="150820"/>
      </dsp:txXfrm>
    </dsp:sp>
    <dsp:sp modelId="{C09756E8-FEBA-F540-8B30-AFE00A05B3B5}">
      <dsp:nvSpPr>
        <dsp:cNvPr id="0" name=""/>
        <dsp:cNvSpPr/>
      </dsp:nvSpPr>
      <dsp:spPr>
        <a:xfrm>
          <a:off x="601008" y="1380472"/>
          <a:ext cx="1436391" cy="7181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Analysis</a:t>
          </a:r>
        </a:p>
      </dsp:txBody>
      <dsp:txXfrm>
        <a:off x="622043" y="1401507"/>
        <a:ext cx="1394321" cy="676125"/>
      </dsp:txXfrm>
    </dsp:sp>
    <dsp:sp modelId="{3FFABDEE-B64F-7944-B60F-5930D1665F6F}">
      <dsp:nvSpPr>
        <dsp:cNvPr id="0" name=""/>
        <dsp:cNvSpPr/>
      </dsp:nvSpPr>
      <dsp:spPr>
        <a:xfrm rot="18900000">
          <a:off x="1634855" y="924070"/>
          <a:ext cx="748328" cy="251368"/>
        </a:xfrm>
        <a:prstGeom prst="lef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710265" y="974344"/>
        <a:ext cx="597508" cy="150820"/>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AEE390-3CDC-364D-877C-2922510136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EAB0E8-711C-CA40-874B-32D9B659E0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D1158B-47B9-8745-AA5E-F09B1A342FB9}" type="datetimeFigureOut">
              <a:rPr lang="en-US" smtClean="0"/>
              <a:t>8/15/18</a:t>
            </a:fld>
            <a:endParaRPr lang="en-US"/>
          </a:p>
        </p:txBody>
      </p:sp>
      <p:sp>
        <p:nvSpPr>
          <p:cNvPr id="4" name="Footer Placeholder 3">
            <a:extLst>
              <a:ext uri="{FF2B5EF4-FFF2-40B4-BE49-F238E27FC236}">
                <a16:creationId xmlns:a16="http://schemas.microsoft.com/office/drawing/2014/main" id="{804CA5FC-B76A-A041-ABB6-2B4CF382E29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C604EC-7549-5548-8996-5854882A82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7FC3C9-BED4-B540-80AF-1CC322D0825B}" type="slidenum">
              <a:rPr lang="en-US" smtClean="0"/>
              <a:t>‹#›</a:t>
            </a:fld>
            <a:endParaRPr lang="en-US"/>
          </a:p>
        </p:txBody>
      </p:sp>
    </p:spTree>
    <p:extLst>
      <p:ext uri="{BB962C8B-B14F-4D97-AF65-F5344CB8AC3E}">
        <p14:creationId xmlns:p14="http://schemas.microsoft.com/office/powerpoint/2010/main" val="1721530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87617-4D6E-BA4D-8093-173CF8F66CCA}" type="datetimeFigureOut">
              <a:rPr lang="en-US" smtClean="0"/>
              <a:t>8/14/18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F6BCFF-85D5-B043-99BC-1E3A12502011}" type="slidenum">
              <a:rPr lang="en-US" smtClean="0"/>
              <a:t>‹#›</a:t>
            </a:fld>
            <a:endParaRPr lang="en-US"/>
          </a:p>
        </p:txBody>
      </p:sp>
    </p:spTree>
    <p:extLst>
      <p:ext uri="{BB962C8B-B14F-4D97-AF65-F5344CB8AC3E}">
        <p14:creationId xmlns:p14="http://schemas.microsoft.com/office/powerpoint/2010/main" val="374813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631F1B-4E15-2742-9DCF-890F09A16DAA}" type="slidenum">
              <a:rPr lang="en-US" smtClean="0"/>
              <a:t>15</a:t>
            </a:fld>
            <a:endParaRPr lang="en-US"/>
          </a:p>
        </p:txBody>
      </p:sp>
    </p:spTree>
    <p:extLst>
      <p:ext uri="{BB962C8B-B14F-4D97-AF65-F5344CB8AC3E}">
        <p14:creationId xmlns:p14="http://schemas.microsoft.com/office/powerpoint/2010/main" val="311678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4AB7-CE55-F840-92C5-4F6BBD5F33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9362D8-0F63-8A4A-8B96-F4DD115B1D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F03C0-2953-7341-9FD9-A13B63357278}"/>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FA1CBCE3-CB41-9241-8B22-CF91E261B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D2A8FA-2237-6A40-AD5B-D269F0F53241}"/>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1727800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4DA0-2000-294C-B4DD-F779E5F056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D8B5C6-4BAF-FE40-888B-7D073628C5D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B8AD88-8008-1940-AF45-DB9C4A42F9F4}"/>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5A84B2D6-271C-BA42-B8C8-3163D2408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C9D8E-E740-FB4E-987C-9E3970CDA5DA}"/>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1533450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FA0F11-7D42-5640-B665-453837D564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EFB9B-203A-CF49-A8B1-989DF7727ED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4AFFF1-D1AF-F147-96FE-9A25EEBD46C2}"/>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97663538-B4EE-7145-A089-8F53C9FF8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9FCB02-8C69-774F-9980-559C0494156E}"/>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1863081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11E9-A631-0D41-8584-BA6485894D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4C20FE-1BBF-674A-81FC-D5A50B4E6F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3111B6-382C-1D40-BE3D-90C766847E29}"/>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42C2CD91-5768-5F43-9477-86B8A1CAC1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26475-0BD1-5A49-9C77-3A20DB3F927D}"/>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166687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3047B-A777-ED44-A792-B6637B9293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D02B01-9571-4D4B-B539-AAB4192E78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98AA68-D962-2B4A-A2E7-89A4BB2A33E2}"/>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578CF9DF-8D9F-5245-B72D-F89A3F7E61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6BF98-ED62-794F-A451-FD9FEA88260E}"/>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9964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9198-02FE-4440-A604-7BE6012559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044ECD-80EC-8345-81E4-B30B1E5D44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03B52C-C677-9D44-85F4-D777A9A20BF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A37E4F-15AC-D543-8005-B90563DF1FCC}"/>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6" name="Footer Placeholder 5">
            <a:extLst>
              <a:ext uri="{FF2B5EF4-FFF2-40B4-BE49-F238E27FC236}">
                <a16:creationId xmlns:a16="http://schemas.microsoft.com/office/drawing/2014/main" id="{CEEA71CA-0F1C-354B-8EAB-12A08DC817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62A789-92A0-714D-AAB2-95C188D02D4D}"/>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2298244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7D77-4D5A-4146-A2C6-3CD1411DE7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AFAE40-9C33-D44A-B05A-EB9677A9D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2B84C35-0786-A14F-B82B-932623D405B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CC58F4-D6C4-CA42-A8CC-17CE365338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39DBC2-D9C2-E24B-B735-B0E8D244ABD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44869-47B4-8A4F-B147-9CBAC2C52BAD}"/>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8" name="Footer Placeholder 7">
            <a:extLst>
              <a:ext uri="{FF2B5EF4-FFF2-40B4-BE49-F238E27FC236}">
                <a16:creationId xmlns:a16="http://schemas.microsoft.com/office/drawing/2014/main" id="{9B50151D-CAAB-F641-8380-741D492CCC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ECD1A-8942-C543-AE39-D29BEB2C31CE}"/>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2760947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5A8EA-AD54-4243-A19D-5BA949E6FC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98ED6E-0822-0E46-BCCD-4DA16A2BC51F}"/>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4" name="Footer Placeholder 3">
            <a:extLst>
              <a:ext uri="{FF2B5EF4-FFF2-40B4-BE49-F238E27FC236}">
                <a16:creationId xmlns:a16="http://schemas.microsoft.com/office/drawing/2014/main" id="{40104DED-E505-2F40-A45D-D9B1801B1E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23EC1-11D6-B34C-BA17-2E78CAA50BC5}"/>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347273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D56750-C15B-A244-BC44-06E86F6C717F}"/>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3" name="Footer Placeholder 2">
            <a:extLst>
              <a:ext uri="{FF2B5EF4-FFF2-40B4-BE49-F238E27FC236}">
                <a16:creationId xmlns:a16="http://schemas.microsoft.com/office/drawing/2014/main" id="{8C9D4CA4-5A58-E745-B579-4C936A878E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CA31D8-A00A-E042-AA72-5A6E482F684C}"/>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3062998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C8F57-2FC7-2442-BD43-9E6CE11D15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988A17-6A95-CA42-A9E8-34AB8B91AA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007E7B-B780-114A-95AD-BA4358156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23D02A5-FCC9-D24C-A1E4-0442788EA035}"/>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6" name="Footer Placeholder 5">
            <a:extLst>
              <a:ext uri="{FF2B5EF4-FFF2-40B4-BE49-F238E27FC236}">
                <a16:creationId xmlns:a16="http://schemas.microsoft.com/office/drawing/2014/main" id="{55BBDA8D-E313-AD41-9B55-A3968811B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A7ED39-80BD-274A-85D3-013F67FC9F6C}"/>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2662145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1AA2-E888-854E-ABCC-D319BBE5A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F2C032-18AD-2649-83CF-FF94FACD12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C60485-E119-A44B-9E5B-2B336ED2F8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DA0912-0FFE-F845-8B5A-BE695E18838F}"/>
              </a:ext>
            </a:extLst>
          </p:cNvPr>
          <p:cNvSpPr>
            <a:spLocks noGrp="1"/>
          </p:cNvSpPr>
          <p:nvPr>
            <p:ph type="dt" sz="half" idx="10"/>
          </p:nvPr>
        </p:nvSpPr>
        <p:spPr/>
        <p:txBody>
          <a:bodyPr/>
          <a:lstStyle/>
          <a:p>
            <a:fld id="{19053AA7-A8BC-604E-BB6E-F7115CD9DBC3}" type="datetimeFigureOut">
              <a:rPr lang="en-US" smtClean="0"/>
              <a:t>8/14/18</a:t>
            </a:fld>
            <a:endParaRPr lang="en-US"/>
          </a:p>
        </p:txBody>
      </p:sp>
      <p:sp>
        <p:nvSpPr>
          <p:cNvPr id="6" name="Footer Placeholder 5">
            <a:extLst>
              <a:ext uri="{FF2B5EF4-FFF2-40B4-BE49-F238E27FC236}">
                <a16:creationId xmlns:a16="http://schemas.microsoft.com/office/drawing/2014/main" id="{9A5468B7-83AA-2D41-A340-EC4E79F20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7B908D-D663-FF43-BC36-700AE2EA5966}"/>
              </a:ext>
            </a:extLst>
          </p:cNvPr>
          <p:cNvSpPr>
            <a:spLocks noGrp="1"/>
          </p:cNvSpPr>
          <p:nvPr>
            <p:ph type="sldNum" sz="quarter" idx="12"/>
          </p:nvPr>
        </p:nvSpPr>
        <p:spPr/>
        <p:txBody>
          <a:bodyPr/>
          <a:lstStyle/>
          <a:p>
            <a:fld id="{9FCEAAA3-C0DB-224C-A8BA-C4B5EE3C9960}" type="slidenum">
              <a:rPr lang="en-US" smtClean="0"/>
              <a:t>‹#›</a:t>
            </a:fld>
            <a:endParaRPr lang="en-US"/>
          </a:p>
        </p:txBody>
      </p:sp>
    </p:spTree>
    <p:extLst>
      <p:ext uri="{BB962C8B-B14F-4D97-AF65-F5344CB8AC3E}">
        <p14:creationId xmlns:p14="http://schemas.microsoft.com/office/powerpoint/2010/main" val="77697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F81123-FCA3-E644-95FC-A534208E48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C724A9-9E5A-3E46-BB9F-A7BAEAE3B0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B18A9-95B4-D442-8CE1-59FBB993B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53AA7-A8BC-604E-BB6E-F7115CD9DBC3}" type="datetimeFigureOut">
              <a:rPr lang="en-US" smtClean="0"/>
              <a:t>8/14/18</a:t>
            </a:fld>
            <a:endParaRPr lang="en-US"/>
          </a:p>
        </p:txBody>
      </p:sp>
      <p:sp>
        <p:nvSpPr>
          <p:cNvPr id="5" name="Footer Placeholder 4">
            <a:extLst>
              <a:ext uri="{FF2B5EF4-FFF2-40B4-BE49-F238E27FC236}">
                <a16:creationId xmlns:a16="http://schemas.microsoft.com/office/drawing/2014/main" id="{A09798C0-DD32-2641-9BED-2D9BCCB90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A72D41-429C-3549-885B-1C229B885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EAAA3-C0DB-224C-A8BA-C4B5EE3C9960}" type="slidenum">
              <a:rPr lang="en-US" smtClean="0"/>
              <a:t>‹#›</a:t>
            </a:fld>
            <a:endParaRPr lang="en-US"/>
          </a:p>
        </p:txBody>
      </p:sp>
    </p:spTree>
    <p:extLst>
      <p:ext uri="{BB962C8B-B14F-4D97-AF65-F5344CB8AC3E}">
        <p14:creationId xmlns:p14="http://schemas.microsoft.com/office/powerpoint/2010/main" val="3933836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clips.bowdoin.edu/"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clips.bowdoin.edu/items/browse?collection=18"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clips.bowdoin.edu/items/browse?collection=18"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clips.bowdoin.edu/items/browse?tags=costum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F9AD-CEC6-2F41-A53A-8A85F40999FD}"/>
              </a:ext>
            </a:extLst>
          </p:cNvPr>
          <p:cNvSpPr>
            <a:spLocks noGrp="1"/>
          </p:cNvSpPr>
          <p:nvPr>
            <p:ph type="ctrTitle"/>
          </p:nvPr>
        </p:nvSpPr>
        <p:spPr/>
        <p:txBody>
          <a:bodyPr/>
          <a:lstStyle/>
          <a:p>
            <a:r>
              <a:rPr lang="en-US" dirty="0"/>
              <a:t>Digital Humanities Pedagogy</a:t>
            </a:r>
          </a:p>
        </p:txBody>
      </p:sp>
      <p:sp>
        <p:nvSpPr>
          <p:cNvPr id="3" name="Subtitle 2">
            <a:extLst>
              <a:ext uri="{FF2B5EF4-FFF2-40B4-BE49-F238E27FC236}">
                <a16:creationId xmlns:a16="http://schemas.microsoft.com/office/drawing/2014/main" id="{D9C296AC-BD7D-E54C-B688-5E29FDBF82F7}"/>
              </a:ext>
            </a:extLst>
          </p:cNvPr>
          <p:cNvSpPr>
            <a:spLocks noGrp="1"/>
          </p:cNvSpPr>
          <p:nvPr>
            <p:ph type="subTitle" idx="1"/>
          </p:nvPr>
        </p:nvSpPr>
        <p:spPr/>
        <p:txBody>
          <a:bodyPr/>
          <a:lstStyle/>
          <a:p>
            <a:r>
              <a:rPr lang="en-US" dirty="0"/>
              <a:t>Crystal Hall</a:t>
            </a:r>
          </a:p>
          <a:p>
            <a:r>
              <a:rPr lang="en-US" dirty="0" err="1"/>
              <a:t>chall@bowdoin.edu</a:t>
            </a:r>
            <a:endParaRPr lang="en-US" dirty="0"/>
          </a:p>
        </p:txBody>
      </p:sp>
    </p:spTree>
    <p:extLst>
      <p:ext uri="{BB962C8B-B14F-4D97-AF65-F5344CB8AC3E}">
        <p14:creationId xmlns:p14="http://schemas.microsoft.com/office/powerpoint/2010/main" val="3150051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620000" cy="758162"/>
          </a:xfrm>
        </p:spPr>
        <p:txBody>
          <a:bodyPr/>
          <a:lstStyle/>
          <a:p>
            <a:r>
              <a:rPr lang="en-US" dirty="0"/>
              <a:t>What?</a:t>
            </a:r>
          </a:p>
        </p:txBody>
      </p:sp>
      <p:sp>
        <p:nvSpPr>
          <p:cNvPr id="3" name="Content Placeholder 2"/>
          <p:cNvSpPr>
            <a:spLocks noGrp="1"/>
          </p:cNvSpPr>
          <p:nvPr>
            <p:ph idx="1"/>
          </p:nvPr>
        </p:nvSpPr>
        <p:spPr>
          <a:xfrm>
            <a:off x="1981200" y="2288908"/>
            <a:ext cx="7620000" cy="4111892"/>
          </a:xfrm>
        </p:spPr>
        <p:txBody>
          <a:bodyPr>
            <a:normAutofit fontScale="92500" lnSpcReduction="20000"/>
          </a:bodyPr>
          <a:lstStyle/>
          <a:p>
            <a:r>
              <a:rPr lang="en-US" dirty="0"/>
              <a:t>Creative expression</a:t>
            </a:r>
          </a:p>
          <a:p>
            <a:r>
              <a:rPr lang="en-US" dirty="0"/>
              <a:t>Database development and analysis</a:t>
            </a:r>
          </a:p>
          <a:p>
            <a:r>
              <a:rPr lang="en-US" dirty="0"/>
              <a:t>Hardware</a:t>
            </a:r>
          </a:p>
          <a:p>
            <a:r>
              <a:rPr lang="en-US" dirty="0"/>
              <a:t>Image analysis</a:t>
            </a:r>
          </a:p>
          <a:p>
            <a:r>
              <a:rPr lang="en-US" dirty="0"/>
              <a:t>Modeling</a:t>
            </a:r>
          </a:p>
          <a:p>
            <a:r>
              <a:rPr lang="en-US" dirty="0"/>
              <a:t>Network analysis</a:t>
            </a:r>
          </a:p>
          <a:p>
            <a:r>
              <a:rPr lang="en-US" dirty="0"/>
              <a:t>Software</a:t>
            </a:r>
          </a:p>
          <a:p>
            <a:r>
              <a:rPr lang="en-US" dirty="0"/>
              <a:t>Spatial analysis</a:t>
            </a:r>
          </a:p>
          <a:p>
            <a:r>
              <a:rPr lang="en-US" dirty="0"/>
              <a:t>Textual analysis</a:t>
            </a:r>
          </a:p>
          <a:p>
            <a:r>
              <a:rPr lang="en-US" dirty="0"/>
              <a:t>?</a:t>
            </a:r>
          </a:p>
        </p:txBody>
      </p:sp>
      <p:sp>
        <p:nvSpPr>
          <p:cNvPr id="4" name="TextBox 3"/>
          <p:cNvSpPr txBox="1"/>
          <p:nvPr/>
        </p:nvSpPr>
        <p:spPr>
          <a:xfrm>
            <a:off x="2071316" y="1032801"/>
            <a:ext cx="7714679" cy="954107"/>
          </a:xfrm>
          <a:prstGeom prst="rect">
            <a:avLst/>
          </a:prstGeom>
          <a:noFill/>
        </p:spPr>
        <p:txBody>
          <a:bodyPr wrap="square" rtlCol="0">
            <a:spAutoFit/>
          </a:bodyPr>
          <a:lstStyle/>
          <a:p>
            <a:r>
              <a:rPr lang="en-US" sz="2800" b="1" dirty="0"/>
              <a:t>What’s</a:t>
            </a:r>
            <a:r>
              <a:rPr lang="en-US" sz="2800" dirty="0"/>
              <a:t> our application? And what tools are we using or developing? </a:t>
            </a:r>
          </a:p>
        </p:txBody>
      </p:sp>
    </p:spTree>
    <p:extLst>
      <p:ext uri="{BB962C8B-B14F-4D97-AF65-F5344CB8AC3E}">
        <p14:creationId xmlns:p14="http://schemas.microsoft.com/office/powerpoint/2010/main" val="1642924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620000" cy="841902"/>
          </a:xfrm>
        </p:spPr>
        <p:txBody>
          <a:bodyPr/>
          <a:lstStyle/>
          <a:p>
            <a:r>
              <a:rPr lang="en-US" dirty="0"/>
              <a:t>How?</a:t>
            </a:r>
          </a:p>
        </p:txBody>
      </p:sp>
      <p:sp>
        <p:nvSpPr>
          <p:cNvPr id="3" name="Content Placeholder 2"/>
          <p:cNvSpPr>
            <a:spLocks noGrp="1"/>
          </p:cNvSpPr>
          <p:nvPr>
            <p:ph idx="1"/>
          </p:nvPr>
        </p:nvSpPr>
        <p:spPr>
          <a:xfrm>
            <a:off x="1981200" y="2051643"/>
            <a:ext cx="7620000" cy="4349157"/>
          </a:xfrm>
        </p:spPr>
        <p:txBody>
          <a:bodyPr/>
          <a:lstStyle/>
          <a:p>
            <a:r>
              <a:rPr lang="en-US" dirty="0"/>
              <a:t>How much time?</a:t>
            </a:r>
          </a:p>
          <a:p>
            <a:r>
              <a:rPr lang="en-US" dirty="0"/>
              <a:t>How in depth?</a:t>
            </a:r>
          </a:p>
          <a:p>
            <a:r>
              <a:rPr lang="en-US" dirty="0"/>
              <a:t>How hands-on?</a:t>
            </a:r>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p:txBody>
      </p:sp>
      <p:graphicFrame>
        <p:nvGraphicFramePr>
          <p:cNvPr id="4" name="Diagram 3"/>
          <p:cNvGraphicFramePr/>
          <p:nvPr>
            <p:extLst/>
          </p:nvPr>
        </p:nvGraphicFramePr>
        <p:xfrm>
          <a:off x="4276038" y="2670437"/>
          <a:ext cx="5397670" cy="3479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2063401" y="1076401"/>
            <a:ext cx="6991968" cy="523220"/>
          </a:xfrm>
          <a:prstGeom prst="rect">
            <a:avLst/>
          </a:prstGeom>
          <a:noFill/>
        </p:spPr>
        <p:txBody>
          <a:bodyPr wrap="none" rtlCol="0">
            <a:spAutoFit/>
          </a:bodyPr>
          <a:lstStyle/>
          <a:p>
            <a:r>
              <a:rPr lang="en-US" sz="2800" b="1" dirty="0"/>
              <a:t>How</a:t>
            </a:r>
            <a:r>
              <a:rPr lang="en-US" sz="2800" dirty="0"/>
              <a:t> does it work? Let’s look ‘under the hood’.</a:t>
            </a:r>
          </a:p>
        </p:txBody>
      </p:sp>
    </p:spTree>
    <p:extLst>
      <p:ext uri="{BB962C8B-B14F-4D97-AF65-F5344CB8AC3E}">
        <p14:creationId xmlns:p14="http://schemas.microsoft.com/office/powerpoint/2010/main" val="1793893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7620000" cy="827946"/>
          </a:xfrm>
        </p:spPr>
        <p:txBody>
          <a:bodyPr/>
          <a:lstStyle/>
          <a:p>
            <a:r>
              <a:rPr lang="en-US" dirty="0"/>
              <a:t>Why?</a:t>
            </a:r>
          </a:p>
        </p:txBody>
      </p:sp>
      <p:sp>
        <p:nvSpPr>
          <p:cNvPr id="3" name="Content Placeholder 2"/>
          <p:cNvSpPr>
            <a:spLocks noGrp="1"/>
          </p:cNvSpPr>
          <p:nvPr>
            <p:ph idx="1"/>
          </p:nvPr>
        </p:nvSpPr>
        <p:spPr>
          <a:xfrm>
            <a:off x="1981200" y="2875091"/>
            <a:ext cx="7620000" cy="3525709"/>
          </a:xfrm>
        </p:spPr>
        <p:txBody>
          <a:bodyPr>
            <a:normAutofit fontScale="77500" lnSpcReduction="20000"/>
          </a:bodyPr>
          <a:lstStyle/>
          <a:p>
            <a:r>
              <a:rPr lang="en-US" dirty="0"/>
              <a:t>problem solving</a:t>
            </a:r>
          </a:p>
          <a:p>
            <a:r>
              <a:rPr lang="en-US" dirty="0"/>
              <a:t>creative expression</a:t>
            </a:r>
          </a:p>
          <a:p>
            <a:r>
              <a:rPr lang="en-US" dirty="0"/>
              <a:t>social, political, and economical implications of using a tool</a:t>
            </a:r>
          </a:p>
          <a:p>
            <a:r>
              <a:rPr lang="en-US" dirty="0"/>
              <a:t>psychological implications of data use, tool use, etc.</a:t>
            </a:r>
          </a:p>
          <a:p>
            <a:r>
              <a:rPr lang="en-US" dirty="0"/>
              <a:t>investigating new kinds of knowledge</a:t>
            </a:r>
          </a:p>
          <a:p>
            <a:r>
              <a:rPr lang="en-US" dirty="0"/>
              <a:t>identifying historical implications</a:t>
            </a:r>
          </a:p>
          <a:p>
            <a:r>
              <a:rPr lang="en-US" dirty="0"/>
              <a:t>evaluating ethical implications</a:t>
            </a:r>
          </a:p>
          <a:p>
            <a:r>
              <a:rPr lang="en-US" dirty="0"/>
              <a:t>exploring social practices digital or computational tools allow</a:t>
            </a:r>
          </a:p>
          <a:p>
            <a:r>
              <a:rPr lang="en-US" dirty="0"/>
              <a:t>?</a:t>
            </a:r>
          </a:p>
          <a:p>
            <a:endParaRPr lang="en-US" dirty="0"/>
          </a:p>
        </p:txBody>
      </p:sp>
      <p:sp>
        <p:nvSpPr>
          <p:cNvPr id="4" name="TextBox 3"/>
          <p:cNvSpPr txBox="1"/>
          <p:nvPr/>
        </p:nvSpPr>
        <p:spPr>
          <a:xfrm>
            <a:off x="2071316" y="1206514"/>
            <a:ext cx="7235371" cy="1384995"/>
          </a:xfrm>
          <a:prstGeom prst="rect">
            <a:avLst/>
          </a:prstGeom>
          <a:noFill/>
        </p:spPr>
        <p:txBody>
          <a:bodyPr wrap="square" rtlCol="0">
            <a:spAutoFit/>
          </a:bodyPr>
          <a:lstStyle/>
          <a:p>
            <a:r>
              <a:rPr lang="en-US" sz="2800" b="1" dirty="0"/>
              <a:t>Why</a:t>
            </a:r>
            <a:r>
              <a:rPr lang="en-US" sz="2800" dirty="0"/>
              <a:t> do we develop and use these tools? And why do they work the way that they do? Let’s put them in context.</a:t>
            </a:r>
          </a:p>
        </p:txBody>
      </p:sp>
    </p:spTree>
    <p:extLst>
      <p:ext uri="{BB962C8B-B14F-4D97-AF65-F5344CB8AC3E}">
        <p14:creationId xmlns:p14="http://schemas.microsoft.com/office/powerpoint/2010/main" val="640946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F83D6-3B10-104D-A3C5-EE2B38D9BC6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B77B39D6-B93E-A245-AECE-B89B549D8535}"/>
              </a:ext>
            </a:extLst>
          </p:cNvPr>
          <p:cNvSpPr>
            <a:spLocks noGrp="1"/>
          </p:cNvSpPr>
          <p:nvPr>
            <p:ph idx="1"/>
          </p:nvPr>
        </p:nvSpPr>
        <p:spPr/>
        <p:txBody>
          <a:bodyPr/>
          <a:lstStyle/>
          <a:p>
            <a:r>
              <a:rPr lang="en-US" dirty="0"/>
              <a:t>What questions in your field can be applied to the digital tools, methods, or objects that you are considering adopting for the unit or course you proposed?</a:t>
            </a:r>
          </a:p>
        </p:txBody>
      </p:sp>
    </p:spTree>
    <p:extLst>
      <p:ext uri="{BB962C8B-B14F-4D97-AF65-F5344CB8AC3E}">
        <p14:creationId xmlns:p14="http://schemas.microsoft.com/office/powerpoint/2010/main" val="2977472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01540D-808F-7646-A5BE-784D9B14A86A}"/>
              </a:ext>
            </a:extLst>
          </p:cNvPr>
          <p:cNvSpPr>
            <a:spLocks noGrp="1"/>
          </p:cNvSpPr>
          <p:nvPr>
            <p:ph type="title"/>
          </p:nvPr>
        </p:nvSpPr>
        <p:spPr/>
        <p:txBody>
          <a:bodyPr/>
          <a:lstStyle/>
          <a:p>
            <a:r>
              <a:rPr lang="en-US" dirty="0"/>
              <a:t>DH Variety C:</a:t>
            </a:r>
            <a:br>
              <a:rPr lang="en-US" dirty="0"/>
            </a:br>
            <a:r>
              <a:rPr lang="en-US" dirty="0"/>
              <a:t>FILM 1101: Film Narrative</a:t>
            </a:r>
          </a:p>
        </p:txBody>
      </p:sp>
      <p:sp>
        <p:nvSpPr>
          <p:cNvPr id="5" name="Text Placeholder 4">
            <a:extLst>
              <a:ext uri="{FF2B5EF4-FFF2-40B4-BE49-F238E27FC236}">
                <a16:creationId xmlns:a16="http://schemas.microsoft.com/office/drawing/2014/main" id="{251705D7-C211-AC46-9F31-127A45E42BAD}"/>
              </a:ext>
            </a:extLst>
          </p:cNvPr>
          <p:cNvSpPr>
            <a:spLocks noGrp="1"/>
          </p:cNvSpPr>
          <p:nvPr>
            <p:ph type="body" idx="1"/>
          </p:nvPr>
        </p:nvSpPr>
        <p:spPr/>
        <p:txBody>
          <a:bodyPr>
            <a:normAutofit fontScale="92500" lnSpcReduction="10000"/>
          </a:bodyPr>
          <a:lstStyle/>
          <a:p>
            <a:r>
              <a:rPr lang="en-US" dirty="0">
                <a:solidFill>
                  <a:schemeClr val="tx1"/>
                </a:solidFill>
              </a:rPr>
              <a:t>Prof. Allison Cooper (Film, Italian), Bowdoin College with Information Technology and Academic Technology Support Staff</a:t>
            </a:r>
          </a:p>
          <a:p>
            <a:endParaRPr lang="en-US" dirty="0">
              <a:solidFill>
                <a:schemeClr val="tx1"/>
              </a:solidFill>
            </a:endParaRPr>
          </a:p>
          <a:p>
            <a:r>
              <a:rPr lang="en-US" dirty="0">
                <a:solidFill>
                  <a:schemeClr val="tx1"/>
                </a:solidFill>
              </a:rPr>
              <a:t>50 students, lecture hall and media lab (outside of class meetings)</a:t>
            </a:r>
          </a:p>
        </p:txBody>
      </p:sp>
    </p:spTree>
    <p:extLst>
      <p:ext uri="{BB962C8B-B14F-4D97-AF65-F5344CB8AC3E}">
        <p14:creationId xmlns:p14="http://schemas.microsoft.com/office/powerpoint/2010/main" val="181152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Kinolab</a:t>
            </a:r>
            <a:br>
              <a:rPr lang="en-US" dirty="0"/>
            </a:br>
            <a:r>
              <a:rPr lang="en-US" dirty="0"/>
              <a:t>(The Bowdoin Digital Clip Archive)</a:t>
            </a:r>
            <a:endParaRPr lang="en-US" sz="3100" dirty="0"/>
          </a:p>
        </p:txBody>
      </p:sp>
      <p:pic>
        <p:nvPicPr>
          <p:cNvPr id="3" name="Picture 2" descr="2. Landing Page.tiff">
            <a:hlinkClick r:id="rId3" tooltip="link"/>
          </p:cNvPr>
          <p:cNvPicPr>
            <a:picLocks noChangeAspect="1"/>
          </p:cNvPicPr>
          <p:nvPr/>
        </p:nvPicPr>
        <p:blipFill rotWithShape="1">
          <a:blip r:embed="rId4">
            <a:extLst>
              <a:ext uri="{28A0092B-C50C-407E-A947-70E740481C1C}">
                <a14:useLocalDpi xmlns:a14="http://schemas.microsoft.com/office/drawing/2010/main" val="0"/>
              </a:ext>
            </a:extLst>
          </a:blip>
          <a:srcRect b="16375"/>
          <a:stretch/>
        </p:blipFill>
        <p:spPr>
          <a:xfrm>
            <a:off x="3119876" y="1805271"/>
            <a:ext cx="6281408" cy="4044549"/>
          </a:xfrm>
          <a:prstGeom prst="rect">
            <a:avLst/>
          </a:prstGeom>
        </p:spPr>
      </p:pic>
      <p:sp>
        <p:nvSpPr>
          <p:cNvPr id="4" name="TextBox 3"/>
          <p:cNvSpPr txBox="1"/>
          <p:nvPr/>
        </p:nvSpPr>
        <p:spPr>
          <a:xfrm>
            <a:off x="4415491" y="5912448"/>
            <a:ext cx="3688677" cy="523220"/>
          </a:xfrm>
          <a:prstGeom prst="rect">
            <a:avLst/>
          </a:prstGeom>
          <a:noFill/>
        </p:spPr>
        <p:txBody>
          <a:bodyPr wrap="square" rtlCol="0">
            <a:spAutoFit/>
          </a:bodyPr>
          <a:lstStyle/>
          <a:p>
            <a:pPr algn="ctr"/>
            <a:r>
              <a:rPr lang="en-US" sz="1400" dirty="0"/>
              <a:t>Custom </a:t>
            </a:r>
            <a:r>
              <a:rPr lang="en-US" sz="1400" dirty="0" err="1"/>
              <a:t>Omeka</a:t>
            </a:r>
            <a:r>
              <a:rPr lang="en-US" sz="1400" dirty="0"/>
              <a:t> template designed by Andrew Currier, Bowdoin IT</a:t>
            </a:r>
          </a:p>
        </p:txBody>
      </p:sp>
    </p:spTree>
    <p:extLst>
      <p:ext uri="{BB962C8B-B14F-4D97-AF65-F5344CB8AC3E}">
        <p14:creationId xmlns:p14="http://schemas.microsoft.com/office/powerpoint/2010/main" val="1215785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Student Projects, Phase One</a:t>
            </a:r>
            <a:br>
              <a:rPr lang="en-US" dirty="0"/>
            </a:br>
            <a:r>
              <a:rPr lang="en-US" i="1" dirty="0"/>
              <a:t>filmography</a:t>
            </a:r>
            <a:endParaRPr lang="en-US" dirty="0"/>
          </a:p>
        </p:txBody>
      </p:sp>
      <p:pic>
        <p:nvPicPr>
          <p:cNvPr id="4" name="Content Placeholder 3" descr="1. Filmography Sample.tiff"/>
          <p:cNvPicPr>
            <a:picLocks noGrp="1" noChangeAspect="1"/>
          </p:cNvPicPr>
          <p:nvPr>
            <p:ph idx="1"/>
          </p:nvPr>
        </p:nvPicPr>
        <p:blipFill>
          <a:blip r:embed="rId2">
            <a:extLst>
              <a:ext uri="{28A0092B-C50C-407E-A947-70E740481C1C}">
                <a14:useLocalDpi xmlns:a14="http://schemas.microsoft.com/office/drawing/2010/main" val="0"/>
              </a:ext>
            </a:extLst>
          </a:blip>
          <a:srcRect l="-20795" r="-20795"/>
          <a:stretch>
            <a:fillRect/>
          </a:stretch>
        </p:blipFill>
        <p:spPr/>
      </p:pic>
    </p:spTree>
    <p:extLst>
      <p:ext uri="{BB962C8B-B14F-4D97-AF65-F5344CB8AC3E}">
        <p14:creationId xmlns:p14="http://schemas.microsoft.com/office/powerpoint/2010/main" val="3299359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Student Projects, Phase Two</a:t>
            </a:r>
            <a:br>
              <a:rPr lang="en-US" dirty="0"/>
            </a:br>
            <a:r>
              <a:rPr lang="en-US" i="1" dirty="0"/>
              <a:t>clip selection</a:t>
            </a:r>
            <a:endParaRPr lang="en-US" dirty="0"/>
          </a:p>
        </p:txBody>
      </p:sp>
      <p:pic>
        <p:nvPicPr>
          <p:cNvPr id="3" name="Picture 2" descr="3. Sunshine Landing Page.tiff">
            <a:hlinkClick r:id="rId2" tooltip="link"/>
          </p:cNvPr>
          <p:cNvPicPr>
            <a:picLocks noChangeAspect="1"/>
          </p:cNvPicPr>
          <p:nvPr/>
        </p:nvPicPr>
        <p:blipFill rotWithShape="1">
          <a:blip r:embed="rId3">
            <a:extLst>
              <a:ext uri="{28A0092B-C50C-407E-A947-70E740481C1C}">
                <a14:useLocalDpi xmlns:a14="http://schemas.microsoft.com/office/drawing/2010/main" val="0"/>
              </a:ext>
            </a:extLst>
          </a:blip>
          <a:srcRect b="6630"/>
          <a:stretch/>
        </p:blipFill>
        <p:spPr>
          <a:xfrm>
            <a:off x="2983257" y="1602304"/>
            <a:ext cx="5921546" cy="4391650"/>
          </a:xfrm>
          <a:prstGeom prst="rect">
            <a:avLst/>
          </a:prstGeom>
        </p:spPr>
      </p:pic>
      <p:sp>
        <p:nvSpPr>
          <p:cNvPr id="4" name="TextBox 3"/>
          <p:cNvSpPr txBox="1"/>
          <p:nvPr/>
        </p:nvSpPr>
        <p:spPr>
          <a:xfrm>
            <a:off x="2645467" y="5993954"/>
            <a:ext cx="6728795" cy="584776"/>
          </a:xfrm>
          <a:prstGeom prst="rect">
            <a:avLst/>
          </a:prstGeom>
          <a:noFill/>
        </p:spPr>
        <p:txBody>
          <a:bodyPr wrap="square" rtlCol="0">
            <a:spAutoFit/>
          </a:bodyPr>
          <a:lstStyle/>
          <a:p>
            <a:pPr algn="ctr"/>
            <a:r>
              <a:rPr lang="en-US" sz="1600" dirty="0"/>
              <a:t>Clips compiled, annotated, and tagged by Jillian Burk, Alex Roche, Christy Jewett, Liz Rill, Leaf Ma, and Katie </a:t>
            </a:r>
            <a:r>
              <a:rPr lang="en-US" sz="1600" dirty="0" err="1"/>
              <a:t>Gately</a:t>
            </a:r>
            <a:endParaRPr lang="en-US" sz="1600" dirty="0"/>
          </a:p>
        </p:txBody>
      </p:sp>
    </p:spTree>
    <p:extLst>
      <p:ext uri="{BB962C8B-B14F-4D97-AF65-F5344CB8AC3E}">
        <p14:creationId xmlns:p14="http://schemas.microsoft.com/office/powerpoint/2010/main" val="791291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Student Projects, Phase Three</a:t>
            </a:r>
            <a:br>
              <a:rPr lang="en-US" dirty="0"/>
            </a:br>
            <a:r>
              <a:rPr lang="en-US" i="1" dirty="0"/>
              <a:t>clip detail</a:t>
            </a:r>
            <a:endParaRPr lang="en-US" dirty="0"/>
          </a:p>
        </p:txBody>
      </p:sp>
      <p:pic>
        <p:nvPicPr>
          <p:cNvPr id="3" name="Picture 2" descr="4. Sunshine Clip Detail.tiff">
            <a:hlinkClick r:id="rId2" tooltip="link"/>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5769" y="1552738"/>
            <a:ext cx="7309795" cy="5156616"/>
          </a:xfrm>
          <a:prstGeom prst="rect">
            <a:avLst/>
          </a:prstGeom>
        </p:spPr>
      </p:pic>
    </p:spTree>
    <p:extLst>
      <p:ext uri="{BB962C8B-B14F-4D97-AF65-F5344CB8AC3E}">
        <p14:creationId xmlns:p14="http://schemas.microsoft.com/office/powerpoint/2010/main" val="371127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Student Projects, Phase Three </a:t>
            </a:r>
            <a:br>
              <a:rPr lang="en-US" dirty="0"/>
            </a:br>
            <a:r>
              <a:rPr lang="en-US" i="1" dirty="0"/>
              <a:t>tag detail</a:t>
            </a:r>
            <a:endParaRPr lang="en-US" dirty="0"/>
          </a:p>
        </p:txBody>
      </p:sp>
      <p:pic>
        <p:nvPicPr>
          <p:cNvPr id="3" name="Picture 2" descr="5. Tag Search Detail.tiff">
            <a:hlinkClick r:id="rId2" tooltip="link"/>
          </p:cNvPr>
          <p:cNvPicPr>
            <a:picLocks noChangeAspect="1"/>
          </p:cNvPicPr>
          <p:nvPr/>
        </p:nvPicPr>
        <p:blipFill rotWithShape="1">
          <a:blip r:embed="rId3">
            <a:extLst>
              <a:ext uri="{28A0092B-C50C-407E-A947-70E740481C1C}">
                <a14:useLocalDpi xmlns:a14="http://schemas.microsoft.com/office/drawing/2010/main" val="0"/>
              </a:ext>
            </a:extLst>
          </a:blip>
          <a:srcRect b="5516"/>
          <a:stretch/>
        </p:blipFill>
        <p:spPr>
          <a:xfrm>
            <a:off x="2767072" y="1620289"/>
            <a:ext cx="7055746" cy="4788619"/>
          </a:xfrm>
          <a:prstGeom prst="rect">
            <a:avLst/>
          </a:prstGeom>
        </p:spPr>
      </p:pic>
    </p:spTree>
    <p:extLst>
      <p:ext uri="{BB962C8B-B14F-4D97-AF65-F5344CB8AC3E}">
        <p14:creationId xmlns:p14="http://schemas.microsoft.com/office/powerpoint/2010/main" val="102116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CE26-91A8-2944-816D-74FCCD65ECF2}"/>
              </a:ext>
            </a:extLst>
          </p:cNvPr>
          <p:cNvSpPr>
            <a:spLocks noGrp="1"/>
          </p:cNvSpPr>
          <p:nvPr>
            <p:ph type="title"/>
          </p:nvPr>
        </p:nvSpPr>
        <p:spPr/>
        <p:txBody>
          <a:bodyPr/>
          <a:lstStyle/>
          <a:p>
            <a:r>
              <a:rPr lang="en-US" dirty="0"/>
              <a:t>Definitions of Digital Humanities:</a:t>
            </a:r>
          </a:p>
        </p:txBody>
      </p:sp>
      <p:sp>
        <p:nvSpPr>
          <p:cNvPr id="3" name="Content Placeholder 2">
            <a:extLst>
              <a:ext uri="{FF2B5EF4-FFF2-40B4-BE49-F238E27FC236}">
                <a16:creationId xmlns:a16="http://schemas.microsoft.com/office/drawing/2014/main" id="{DEA112E3-A5A7-CE4B-934A-1436A9C4EA3A}"/>
              </a:ext>
            </a:extLst>
          </p:cNvPr>
          <p:cNvSpPr>
            <a:spLocks noGrp="1"/>
          </p:cNvSpPr>
          <p:nvPr>
            <p:ph idx="1"/>
          </p:nvPr>
        </p:nvSpPr>
        <p:spPr/>
        <p:txBody>
          <a:bodyPr/>
          <a:lstStyle/>
          <a:p>
            <a:pPr marL="514350" indent="-514350">
              <a:buFont typeface="+mj-lt"/>
              <a:buAutoNum type="alphaUcPeriod"/>
            </a:pPr>
            <a:r>
              <a:rPr lang="en-US" dirty="0"/>
              <a:t>Using digital tools to ask humanistic questions</a:t>
            </a:r>
          </a:p>
          <a:p>
            <a:pPr marL="514350" indent="-514350">
              <a:buFont typeface="+mj-lt"/>
              <a:buAutoNum type="alphaUcPeriod"/>
            </a:pPr>
            <a:r>
              <a:rPr lang="en-US" dirty="0"/>
              <a:t>Asking humanistic questions about digital tools, methods, practices, objects</a:t>
            </a:r>
          </a:p>
          <a:p>
            <a:pPr marL="514350" indent="-514350">
              <a:buFont typeface="+mj-lt"/>
              <a:buAutoNum type="alphaUcPeriod"/>
            </a:pPr>
            <a:r>
              <a:rPr lang="en-US" dirty="0"/>
              <a:t>Using humanistic priorities and methods to shape the development of digital tools, methods, practices, objects</a:t>
            </a:r>
          </a:p>
        </p:txBody>
      </p:sp>
    </p:spTree>
    <p:extLst>
      <p:ext uri="{BB962C8B-B14F-4D97-AF65-F5344CB8AC3E}">
        <p14:creationId xmlns:p14="http://schemas.microsoft.com/office/powerpoint/2010/main" val="159933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FA7710-ED76-8646-AD88-044175AB8BE0}"/>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4B340980-9CDE-6946-BA62-BE74710C35F2}"/>
              </a:ext>
            </a:extLst>
          </p:cNvPr>
          <p:cNvSpPr>
            <a:spLocks noGrp="1"/>
          </p:cNvSpPr>
          <p:nvPr>
            <p:ph idx="1"/>
          </p:nvPr>
        </p:nvSpPr>
        <p:spPr/>
        <p:txBody>
          <a:bodyPr/>
          <a:lstStyle/>
          <a:p>
            <a:r>
              <a:rPr lang="en-US" dirty="0"/>
              <a:t>Do you want students from future iterations of the course to contribute to the digital project that you are starting?</a:t>
            </a:r>
          </a:p>
          <a:p>
            <a:r>
              <a:rPr lang="en-US" dirty="0"/>
              <a:t>What does “finished” mean for your students’ work? For your project?      </a:t>
            </a:r>
          </a:p>
        </p:txBody>
      </p:sp>
    </p:spTree>
    <p:extLst>
      <p:ext uri="{BB962C8B-B14F-4D97-AF65-F5344CB8AC3E}">
        <p14:creationId xmlns:p14="http://schemas.microsoft.com/office/powerpoint/2010/main" val="1435625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5561-CD5D-EF49-BB57-756C61F1979A}"/>
              </a:ext>
            </a:extLst>
          </p:cNvPr>
          <p:cNvSpPr>
            <a:spLocks noGrp="1"/>
          </p:cNvSpPr>
          <p:nvPr>
            <p:ph type="title"/>
          </p:nvPr>
        </p:nvSpPr>
        <p:spPr>
          <a:xfrm>
            <a:off x="838200" y="210629"/>
            <a:ext cx="10515600" cy="1325563"/>
          </a:xfrm>
        </p:spPr>
        <p:txBody>
          <a:bodyPr/>
          <a:lstStyle/>
          <a:p>
            <a:r>
              <a:rPr lang="en-US" dirty="0"/>
              <a:t>(False) Dichotomies</a:t>
            </a:r>
          </a:p>
        </p:txBody>
      </p:sp>
      <p:sp>
        <p:nvSpPr>
          <p:cNvPr id="3" name="Content Placeholder 2">
            <a:extLst>
              <a:ext uri="{FF2B5EF4-FFF2-40B4-BE49-F238E27FC236}">
                <a16:creationId xmlns:a16="http://schemas.microsoft.com/office/drawing/2014/main" id="{E49A0C45-9FEA-A446-91EC-390CFD131235}"/>
              </a:ext>
            </a:extLst>
          </p:cNvPr>
          <p:cNvSpPr>
            <a:spLocks noGrp="1"/>
          </p:cNvSpPr>
          <p:nvPr>
            <p:ph idx="1"/>
          </p:nvPr>
        </p:nvSpPr>
        <p:spPr>
          <a:xfrm>
            <a:off x="838200" y="1536192"/>
            <a:ext cx="10515600" cy="4640771"/>
          </a:xfrm>
        </p:spPr>
        <p:txBody>
          <a:bodyPr>
            <a:normAutofit fontScale="85000" lnSpcReduction="20000"/>
          </a:bodyPr>
          <a:lstStyle/>
          <a:p>
            <a:pPr marL="0" indent="0">
              <a:buNone/>
            </a:pPr>
            <a:r>
              <a:rPr lang="en-US" dirty="0"/>
              <a:t>Following Fitzpatrick:</a:t>
            </a:r>
          </a:p>
          <a:p>
            <a:r>
              <a:rPr lang="en-US" dirty="0"/>
              <a:t>Theory vs. practice</a:t>
            </a:r>
          </a:p>
          <a:p>
            <a:r>
              <a:rPr lang="en-US" dirty="0"/>
              <a:t>Interpretation vs. construction</a:t>
            </a:r>
          </a:p>
          <a:p>
            <a:r>
              <a:rPr lang="en-US" dirty="0"/>
              <a:t>Critical thinking vs. skill development</a:t>
            </a:r>
          </a:p>
          <a:p>
            <a:endParaRPr lang="en-US" dirty="0"/>
          </a:p>
          <a:p>
            <a:endParaRPr lang="en-US" dirty="0"/>
          </a:p>
          <a:p>
            <a:endParaRPr lang="en-US" dirty="0"/>
          </a:p>
          <a:p>
            <a:pPr marL="0" indent="0">
              <a:buNone/>
            </a:pPr>
            <a:r>
              <a:rPr lang="en-US" sz="3300" dirty="0"/>
              <a:t>Question:</a:t>
            </a:r>
          </a:p>
          <a:p>
            <a:r>
              <a:rPr lang="en-US" sz="3300" dirty="0"/>
              <a:t>Would you be satisfied if students were to focus on the process of building, evaluate a prototype, make a contribution to a product, or work with a final product? That is, at what stage of a DH project do you see the most appropriate fusion of the terms in the dichotomies?</a:t>
            </a:r>
          </a:p>
        </p:txBody>
      </p:sp>
    </p:spTree>
    <p:extLst>
      <p:ext uri="{BB962C8B-B14F-4D97-AF65-F5344CB8AC3E}">
        <p14:creationId xmlns:p14="http://schemas.microsoft.com/office/powerpoint/2010/main" val="320820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9AB1-8099-7244-AF7C-DC1EB190F9A1}"/>
              </a:ext>
            </a:extLst>
          </p:cNvPr>
          <p:cNvSpPr>
            <a:spLocks noGrp="1"/>
          </p:cNvSpPr>
          <p:nvPr>
            <p:ph type="title"/>
          </p:nvPr>
        </p:nvSpPr>
        <p:spPr/>
        <p:txBody>
          <a:bodyPr/>
          <a:lstStyle/>
          <a:p>
            <a:r>
              <a:rPr lang="en-US" dirty="0"/>
              <a:t>Differences from non-DH courses:</a:t>
            </a:r>
          </a:p>
        </p:txBody>
      </p:sp>
      <p:sp>
        <p:nvSpPr>
          <p:cNvPr id="3" name="Content Placeholder 2">
            <a:extLst>
              <a:ext uri="{FF2B5EF4-FFF2-40B4-BE49-F238E27FC236}">
                <a16:creationId xmlns:a16="http://schemas.microsoft.com/office/drawing/2014/main" id="{946E0449-E8DB-FC4D-834C-EC76C7A908E1}"/>
              </a:ext>
            </a:extLst>
          </p:cNvPr>
          <p:cNvSpPr>
            <a:spLocks noGrp="1"/>
          </p:cNvSpPr>
          <p:nvPr>
            <p:ph idx="1"/>
          </p:nvPr>
        </p:nvSpPr>
        <p:spPr/>
        <p:txBody>
          <a:bodyPr/>
          <a:lstStyle/>
          <a:p>
            <a:r>
              <a:rPr lang="en-US" dirty="0"/>
              <a:t>Tools for Study</a:t>
            </a:r>
          </a:p>
          <a:p>
            <a:r>
              <a:rPr lang="en-US" dirty="0"/>
              <a:t>Outward-facing (publics)</a:t>
            </a:r>
          </a:p>
          <a:p>
            <a:r>
              <a:rPr lang="en-US" dirty="0"/>
              <a:t>Objects of Study</a:t>
            </a:r>
          </a:p>
          <a:p>
            <a:r>
              <a:rPr lang="en-US" dirty="0"/>
              <a:t>Interactivity</a:t>
            </a:r>
          </a:p>
          <a:p>
            <a:r>
              <a:rPr lang="en-US" dirty="0"/>
              <a:t>Collaboration</a:t>
            </a:r>
          </a:p>
          <a:p>
            <a:r>
              <a:rPr lang="en-US" dirty="0"/>
              <a:t>Inclusivity</a:t>
            </a:r>
          </a:p>
          <a:p>
            <a:endParaRPr lang="en-US" dirty="0"/>
          </a:p>
        </p:txBody>
      </p:sp>
    </p:spTree>
    <p:extLst>
      <p:ext uri="{BB962C8B-B14F-4D97-AF65-F5344CB8AC3E}">
        <p14:creationId xmlns:p14="http://schemas.microsoft.com/office/powerpoint/2010/main" val="1640608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EB46-EE94-BD40-943F-F7840D4028DB}"/>
              </a:ext>
            </a:extLst>
          </p:cNvPr>
          <p:cNvSpPr>
            <a:spLocks noGrp="1"/>
          </p:cNvSpPr>
          <p:nvPr>
            <p:ph type="title"/>
          </p:nvPr>
        </p:nvSpPr>
        <p:spPr/>
        <p:txBody>
          <a:bodyPr/>
          <a:lstStyle/>
          <a:p>
            <a:r>
              <a:rPr lang="en-US" dirty="0"/>
              <a:t>Objects of Study</a:t>
            </a:r>
          </a:p>
        </p:txBody>
      </p:sp>
      <p:sp>
        <p:nvSpPr>
          <p:cNvPr id="3" name="Content Placeholder 2">
            <a:extLst>
              <a:ext uri="{FF2B5EF4-FFF2-40B4-BE49-F238E27FC236}">
                <a16:creationId xmlns:a16="http://schemas.microsoft.com/office/drawing/2014/main" id="{6546CCC8-4C08-BB4F-B477-447C0236BB65}"/>
              </a:ext>
            </a:extLst>
          </p:cNvPr>
          <p:cNvSpPr>
            <a:spLocks noGrp="1"/>
          </p:cNvSpPr>
          <p:nvPr>
            <p:ph idx="1"/>
          </p:nvPr>
        </p:nvSpPr>
        <p:spPr/>
        <p:txBody>
          <a:bodyPr/>
          <a:lstStyle/>
          <a:p>
            <a:r>
              <a:rPr lang="en-US" dirty="0"/>
              <a:t>“But where is the text in what you do?” – from a member of the hiring committee for my job at Bowdoin</a:t>
            </a:r>
          </a:p>
        </p:txBody>
      </p:sp>
    </p:spTree>
    <p:extLst>
      <p:ext uri="{BB962C8B-B14F-4D97-AF65-F5344CB8AC3E}">
        <p14:creationId xmlns:p14="http://schemas.microsoft.com/office/powerpoint/2010/main" val="1824681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DCS 1020:</a:t>
            </a:r>
            <a:br>
              <a:rPr lang="en-US" dirty="0"/>
            </a:br>
            <a:r>
              <a:rPr lang="en-US" dirty="0"/>
              <a:t>How to Read 1,000,000 Books</a:t>
            </a:r>
          </a:p>
        </p:txBody>
      </p:sp>
      <p:sp>
        <p:nvSpPr>
          <p:cNvPr id="3" name="Content Placeholder 2"/>
          <p:cNvSpPr>
            <a:spLocks noGrp="1"/>
          </p:cNvSpPr>
          <p:nvPr>
            <p:ph idx="1"/>
          </p:nvPr>
        </p:nvSpPr>
        <p:spPr>
          <a:xfrm>
            <a:off x="3725333" y="1862668"/>
            <a:ext cx="5469468" cy="3125893"/>
          </a:xfrm>
        </p:spPr>
        <p:txBody>
          <a:bodyPr/>
          <a:lstStyle/>
          <a:p>
            <a:r>
              <a:rPr lang="en-US" dirty="0"/>
              <a:t>First Year Seminar</a:t>
            </a:r>
          </a:p>
          <a:p>
            <a:r>
              <a:rPr lang="en-US" dirty="0"/>
              <a:t>no lab component</a:t>
            </a:r>
          </a:p>
          <a:p>
            <a:r>
              <a:rPr lang="en-US" dirty="0"/>
              <a:t>held in 304 Visual Arts Center (laptop lab)</a:t>
            </a:r>
          </a:p>
          <a:p>
            <a:r>
              <a:rPr lang="en-US" dirty="0"/>
              <a:t>10 students (first iteration)</a:t>
            </a:r>
          </a:p>
        </p:txBody>
      </p:sp>
      <p:sp>
        <p:nvSpPr>
          <p:cNvPr id="4" name="TextBox 3"/>
          <p:cNvSpPr txBox="1"/>
          <p:nvPr/>
        </p:nvSpPr>
        <p:spPr>
          <a:xfrm>
            <a:off x="2438401" y="5164668"/>
            <a:ext cx="7603067" cy="1384995"/>
          </a:xfrm>
          <a:prstGeom prst="rect">
            <a:avLst/>
          </a:prstGeom>
          <a:noFill/>
        </p:spPr>
        <p:txBody>
          <a:bodyPr wrap="square" rtlCol="0">
            <a:spAutoFit/>
          </a:bodyPr>
          <a:lstStyle/>
          <a:p>
            <a:r>
              <a:rPr lang="en-US" sz="2800" dirty="0"/>
              <a:t>The question: how is meaning made through books (as objects, through their contents, by readers) at increasing scales of analysis?</a:t>
            </a:r>
          </a:p>
        </p:txBody>
      </p:sp>
    </p:spTree>
    <p:extLst>
      <p:ext uri="{BB962C8B-B14F-4D97-AF65-F5344CB8AC3E}">
        <p14:creationId xmlns:p14="http://schemas.microsoft.com/office/powerpoint/2010/main" val="3239292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0" y="951473"/>
            <a:ext cx="7315200" cy="1157879"/>
          </a:xfrm>
        </p:spPr>
        <p:txBody>
          <a:bodyPr>
            <a:normAutofit fontScale="90000"/>
          </a:bodyPr>
          <a:lstStyle/>
          <a:p>
            <a:r>
              <a:rPr lang="en-US" dirty="0"/>
              <a:t>What does a computer see?</a:t>
            </a:r>
            <a:br>
              <a:rPr lang="en-US" dirty="0"/>
            </a:br>
            <a:r>
              <a:rPr lang="en-US" dirty="0"/>
              <a:t>What do we see?</a:t>
            </a:r>
          </a:p>
        </p:txBody>
      </p:sp>
      <p:sp>
        <p:nvSpPr>
          <p:cNvPr id="11" name="Content Placeholder 10"/>
          <p:cNvSpPr>
            <a:spLocks noGrp="1"/>
          </p:cNvSpPr>
          <p:nvPr>
            <p:ph sz="half" idx="1"/>
          </p:nvPr>
        </p:nvSpPr>
        <p:spPr>
          <a:xfrm>
            <a:off x="5096933" y="2540001"/>
            <a:ext cx="1947334" cy="3301999"/>
          </a:xfrm>
        </p:spPr>
        <p:txBody>
          <a:bodyPr>
            <a:normAutofit/>
          </a:bodyPr>
          <a:lstStyle/>
          <a:p>
            <a:r>
              <a:rPr lang="en-US" sz="3200" dirty="0"/>
              <a:t>love</a:t>
            </a:r>
          </a:p>
          <a:p>
            <a:r>
              <a:rPr lang="en-US" sz="3200" dirty="0"/>
              <a:t>Love</a:t>
            </a:r>
          </a:p>
          <a:p>
            <a:r>
              <a:rPr lang="en-US" sz="3200" dirty="0"/>
              <a:t>love?</a:t>
            </a:r>
          </a:p>
          <a:p>
            <a:r>
              <a:rPr lang="en-US" sz="3200" dirty="0"/>
              <a:t>love!</a:t>
            </a:r>
          </a:p>
          <a:p>
            <a:r>
              <a:rPr lang="en-US" sz="3200" dirty="0"/>
              <a:t>love:</a:t>
            </a:r>
          </a:p>
        </p:txBody>
      </p:sp>
    </p:spTree>
    <p:extLst>
      <p:ext uri="{BB962C8B-B14F-4D97-AF65-F5344CB8AC3E}">
        <p14:creationId xmlns:p14="http://schemas.microsoft.com/office/powerpoint/2010/main" val="2164587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rgeD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263" y="2908495"/>
            <a:ext cx="7390923" cy="2933273"/>
          </a:xfrm>
          <a:prstGeom prst="rect">
            <a:avLst/>
          </a:prstGeom>
        </p:spPr>
      </p:pic>
      <p:sp>
        <p:nvSpPr>
          <p:cNvPr id="4" name="Title 1"/>
          <p:cNvSpPr txBox="1">
            <a:spLocks/>
          </p:cNvSpPr>
          <p:nvPr/>
        </p:nvSpPr>
        <p:spPr>
          <a:xfrm>
            <a:off x="1981200" y="273050"/>
            <a:ext cx="5825067" cy="11620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u="sng" dirty="0"/>
              <a:t>One Book vs. One Hundred</a:t>
            </a:r>
          </a:p>
        </p:txBody>
      </p:sp>
      <p:sp>
        <p:nvSpPr>
          <p:cNvPr id="5" name="Text Placeholder 3"/>
          <p:cNvSpPr txBox="1">
            <a:spLocks/>
          </p:cNvSpPr>
          <p:nvPr/>
        </p:nvSpPr>
        <p:spPr>
          <a:xfrm>
            <a:off x="1981201" y="1261535"/>
            <a:ext cx="5063067" cy="715433"/>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600" dirty="0"/>
              <a:t>Plot Fingerprints</a:t>
            </a:r>
          </a:p>
        </p:txBody>
      </p:sp>
    </p:spTree>
    <p:extLst>
      <p:ext uri="{BB962C8B-B14F-4D97-AF65-F5344CB8AC3E}">
        <p14:creationId xmlns:p14="http://schemas.microsoft.com/office/powerpoint/2010/main" val="2574034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1886E-5F59-4A42-B3A9-27D50A46B4C2}"/>
              </a:ext>
            </a:extLst>
          </p:cNvPr>
          <p:cNvSpPr>
            <a:spLocks noGrp="1"/>
          </p:cNvSpPr>
          <p:nvPr>
            <p:ph type="title"/>
          </p:nvPr>
        </p:nvSpPr>
        <p:spPr/>
        <p:txBody>
          <a:bodyPr/>
          <a:lstStyle/>
          <a:p>
            <a:r>
              <a:rPr lang="en-US" dirty="0"/>
              <a:t>Interactivity</a:t>
            </a:r>
          </a:p>
        </p:txBody>
      </p:sp>
      <p:sp>
        <p:nvSpPr>
          <p:cNvPr id="3" name="Content Placeholder 2">
            <a:extLst>
              <a:ext uri="{FF2B5EF4-FFF2-40B4-BE49-F238E27FC236}">
                <a16:creationId xmlns:a16="http://schemas.microsoft.com/office/drawing/2014/main" id="{BDD2CD92-3E58-AF46-A46D-60A319C60E14}"/>
              </a:ext>
            </a:extLst>
          </p:cNvPr>
          <p:cNvSpPr>
            <a:spLocks noGrp="1"/>
          </p:cNvSpPr>
          <p:nvPr>
            <p:ph idx="1"/>
          </p:nvPr>
        </p:nvSpPr>
        <p:spPr/>
        <p:txBody>
          <a:bodyPr/>
          <a:lstStyle/>
          <a:p>
            <a:r>
              <a:rPr lang="en-US" dirty="0"/>
              <a:t>Is not data entry.</a:t>
            </a:r>
          </a:p>
          <a:p>
            <a:r>
              <a:rPr lang="en-US" dirty="0"/>
              <a:t>Is an opportunity to learn from others, from the object of study, from the process of using a tool, from communicating an interpretation.</a:t>
            </a:r>
          </a:p>
        </p:txBody>
      </p:sp>
    </p:spTree>
    <p:extLst>
      <p:ext uri="{BB962C8B-B14F-4D97-AF65-F5344CB8AC3E}">
        <p14:creationId xmlns:p14="http://schemas.microsoft.com/office/powerpoint/2010/main" val="4091214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37926"/>
          </a:xfrm>
        </p:spPr>
        <p:txBody>
          <a:bodyPr/>
          <a:lstStyle/>
          <a:p>
            <a:r>
              <a:rPr lang="en-US" dirty="0"/>
              <a:t>Samuel Miller </a:t>
            </a:r>
            <a:r>
              <a:rPr lang="en-US" dirty="0" err="1"/>
              <a:t>Evelina</a:t>
            </a:r>
            <a:r>
              <a:rPr lang="en-US" dirty="0"/>
              <a:t> Map</a:t>
            </a:r>
          </a:p>
        </p:txBody>
      </p:sp>
      <p:pic>
        <p:nvPicPr>
          <p:cNvPr id="3" name="Picture 2" descr="Samuel Miller.jp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81200" y="1213706"/>
            <a:ext cx="8229601" cy="5502814"/>
          </a:xfrm>
          <a:prstGeom prst="rect">
            <a:avLst/>
          </a:prstGeom>
        </p:spPr>
      </p:pic>
    </p:spTree>
    <p:extLst>
      <p:ext uri="{BB962C8B-B14F-4D97-AF65-F5344CB8AC3E}">
        <p14:creationId xmlns:p14="http://schemas.microsoft.com/office/powerpoint/2010/main" val="3146690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C158-A537-8F44-A2C1-FEBB06F4167F}"/>
              </a:ext>
            </a:extLst>
          </p:cNvPr>
          <p:cNvSpPr>
            <a:spLocks noGrp="1"/>
          </p:cNvSpPr>
          <p:nvPr>
            <p:ph type="title"/>
          </p:nvPr>
        </p:nvSpPr>
        <p:spPr/>
        <p:txBody>
          <a:bodyPr/>
          <a:lstStyle/>
          <a:p>
            <a:r>
              <a:rPr lang="en-US" dirty="0"/>
              <a:t>Collaboration</a:t>
            </a:r>
          </a:p>
        </p:txBody>
      </p:sp>
      <p:sp>
        <p:nvSpPr>
          <p:cNvPr id="3" name="Content Placeholder 2">
            <a:extLst>
              <a:ext uri="{FF2B5EF4-FFF2-40B4-BE49-F238E27FC236}">
                <a16:creationId xmlns:a16="http://schemas.microsoft.com/office/drawing/2014/main" id="{962ABF9C-30E4-374A-B9FA-F992659E72E1}"/>
              </a:ext>
            </a:extLst>
          </p:cNvPr>
          <p:cNvSpPr>
            <a:spLocks noGrp="1"/>
          </p:cNvSpPr>
          <p:nvPr>
            <p:ph idx="1"/>
          </p:nvPr>
        </p:nvSpPr>
        <p:spPr/>
        <p:txBody>
          <a:bodyPr/>
          <a:lstStyle/>
          <a:p>
            <a:r>
              <a:rPr lang="en-US" dirty="0"/>
              <a:t>Is not based on technical aptitude (use of an application, ability to write the report, managerial skills).</a:t>
            </a:r>
          </a:p>
          <a:p>
            <a:r>
              <a:rPr lang="en-US" dirty="0"/>
              <a:t>Is a chance for all perspectives on the learning goal to be heard.</a:t>
            </a:r>
          </a:p>
        </p:txBody>
      </p:sp>
    </p:spTree>
    <p:extLst>
      <p:ext uri="{BB962C8B-B14F-4D97-AF65-F5344CB8AC3E}">
        <p14:creationId xmlns:p14="http://schemas.microsoft.com/office/powerpoint/2010/main" val="3819830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318D5D-3339-FC44-B939-4FE45E1C98D0}"/>
              </a:ext>
            </a:extLst>
          </p:cNvPr>
          <p:cNvSpPr>
            <a:spLocks noGrp="1"/>
          </p:cNvSpPr>
          <p:nvPr>
            <p:ph type="title"/>
          </p:nvPr>
        </p:nvSpPr>
        <p:spPr/>
        <p:txBody>
          <a:bodyPr/>
          <a:lstStyle/>
          <a:p>
            <a:r>
              <a:rPr lang="en-US" dirty="0"/>
              <a:t>DH Variety A:</a:t>
            </a:r>
            <a:br>
              <a:rPr lang="en-US" dirty="0"/>
            </a:br>
            <a:r>
              <a:rPr lang="en-US" dirty="0"/>
              <a:t>ENGL 2305: Imagining London in Eighteenth-Century Literature</a:t>
            </a:r>
          </a:p>
        </p:txBody>
      </p:sp>
      <p:sp>
        <p:nvSpPr>
          <p:cNvPr id="5" name="Text Placeholder 4">
            <a:extLst>
              <a:ext uri="{FF2B5EF4-FFF2-40B4-BE49-F238E27FC236}">
                <a16:creationId xmlns:a16="http://schemas.microsoft.com/office/drawing/2014/main" id="{3196A40B-757D-FF4A-AD5D-9B7FB5299103}"/>
              </a:ext>
            </a:extLst>
          </p:cNvPr>
          <p:cNvSpPr>
            <a:spLocks noGrp="1"/>
          </p:cNvSpPr>
          <p:nvPr>
            <p:ph type="body" idx="1"/>
          </p:nvPr>
        </p:nvSpPr>
        <p:spPr/>
        <p:txBody>
          <a:bodyPr>
            <a:normAutofit/>
          </a:bodyPr>
          <a:lstStyle/>
          <a:p>
            <a:r>
              <a:rPr lang="en-US" sz="2800" dirty="0">
                <a:solidFill>
                  <a:schemeClr val="tx1"/>
                </a:solidFill>
              </a:rPr>
              <a:t>Prof. Ann </a:t>
            </a:r>
            <a:r>
              <a:rPr lang="en-US" sz="2800" dirty="0" err="1">
                <a:solidFill>
                  <a:schemeClr val="tx1"/>
                </a:solidFill>
              </a:rPr>
              <a:t>Kibbie</a:t>
            </a:r>
            <a:r>
              <a:rPr lang="en-US" sz="2800" dirty="0">
                <a:solidFill>
                  <a:schemeClr val="tx1"/>
                </a:solidFill>
              </a:rPr>
              <a:t>, Bowdoin College with Library Support Staff</a:t>
            </a:r>
          </a:p>
          <a:p>
            <a:endParaRPr lang="en-US" sz="2800" dirty="0">
              <a:solidFill>
                <a:schemeClr val="tx1"/>
              </a:solidFill>
            </a:endParaRPr>
          </a:p>
          <a:p>
            <a:r>
              <a:rPr lang="en-US" sz="2800" dirty="0">
                <a:solidFill>
                  <a:schemeClr val="tx1"/>
                </a:solidFill>
              </a:rPr>
              <a:t>18 students, in laptop lab</a:t>
            </a:r>
          </a:p>
        </p:txBody>
      </p:sp>
    </p:spTree>
    <p:extLst>
      <p:ext uri="{BB962C8B-B14F-4D97-AF65-F5344CB8AC3E}">
        <p14:creationId xmlns:p14="http://schemas.microsoft.com/office/powerpoint/2010/main" val="3684659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DCDBF86-FE7E-FA4A-8486-0A90DCEF5F55}"/>
              </a:ext>
            </a:extLst>
          </p:cNvPr>
          <p:cNvSpPr txBox="1"/>
          <p:nvPr/>
        </p:nvSpPr>
        <p:spPr>
          <a:xfrm>
            <a:off x="245659" y="6469579"/>
            <a:ext cx="5147684" cy="276999"/>
          </a:xfrm>
          <a:prstGeom prst="rect">
            <a:avLst/>
          </a:prstGeom>
          <a:noFill/>
        </p:spPr>
        <p:txBody>
          <a:bodyPr wrap="square" rtlCol="0">
            <a:spAutoFit/>
          </a:bodyPr>
          <a:lstStyle/>
          <a:p>
            <a:r>
              <a:rPr lang="en-US" sz="1200" dirty="0"/>
              <a:t>Nicolas </a:t>
            </a:r>
            <a:r>
              <a:rPr lang="en-US" sz="1200" dirty="0" err="1"/>
              <a:t>Lazito</a:t>
            </a:r>
            <a:r>
              <a:rPr lang="en-US" sz="1200" dirty="0"/>
              <a:t>, “</a:t>
            </a:r>
            <a:r>
              <a:rPr lang="en-US" sz="1200" dirty="0" err="1"/>
              <a:t>Reddito</a:t>
            </a:r>
            <a:r>
              <a:rPr lang="en-US" sz="1200" dirty="0"/>
              <a:t> </a:t>
            </a:r>
            <a:r>
              <a:rPr lang="en-US" sz="1200" dirty="0" err="1"/>
              <a:t>Italiano</a:t>
            </a:r>
            <a:r>
              <a:rPr lang="en-US" sz="1200" dirty="0"/>
              <a:t> Medio – </a:t>
            </a:r>
            <a:r>
              <a:rPr lang="en-US" sz="1200" dirty="0" err="1"/>
              <a:t>Regione</a:t>
            </a:r>
            <a:r>
              <a:rPr lang="en-US" sz="1200" dirty="0"/>
              <a:t> per </a:t>
            </a:r>
            <a:r>
              <a:rPr lang="en-US" sz="1200" dirty="0" err="1"/>
              <a:t>Regione</a:t>
            </a:r>
            <a:r>
              <a:rPr lang="en-US" sz="1200" dirty="0"/>
              <a:t>”</a:t>
            </a:r>
          </a:p>
        </p:txBody>
      </p:sp>
      <p:pic>
        <p:nvPicPr>
          <p:cNvPr id="3076" name="Picture 4" descr="http://comeinvestireoggi.com/wp/wp-content/uploads/reddito-italia.jpg">
            <a:extLst>
              <a:ext uri="{FF2B5EF4-FFF2-40B4-BE49-F238E27FC236}">
                <a16:creationId xmlns:a16="http://schemas.microsoft.com/office/drawing/2014/main" id="{70F79B45-C293-8145-96EC-A3A26EBB5A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472" y="442196"/>
            <a:ext cx="6747069" cy="60273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51C6B5-31DD-8B49-BA65-D01CE131F812}"/>
              </a:ext>
            </a:extLst>
          </p:cNvPr>
          <p:cNvSpPr txBox="1"/>
          <p:nvPr/>
        </p:nvSpPr>
        <p:spPr>
          <a:xfrm>
            <a:off x="5495311" y="6469578"/>
            <a:ext cx="6589393" cy="276999"/>
          </a:xfrm>
          <a:prstGeom prst="rect">
            <a:avLst/>
          </a:prstGeom>
          <a:noFill/>
        </p:spPr>
        <p:txBody>
          <a:bodyPr wrap="square" rtlCol="0">
            <a:spAutoFit/>
          </a:bodyPr>
          <a:lstStyle/>
          <a:p>
            <a:r>
              <a:rPr lang="en-US" sz="1200" dirty="0"/>
              <a:t>http://</a:t>
            </a:r>
            <a:r>
              <a:rPr lang="en-US" sz="1200" dirty="0" err="1"/>
              <a:t>www.comeinvestireoggi.com</a:t>
            </a:r>
            <a:r>
              <a:rPr lang="en-US" sz="1200" dirty="0"/>
              <a:t>/in-primo-piano/12305/</a:t>
            </a:r>
            <a:r>
              <a:rPr lang="en-US" sz="1200" dirty="0" err="1"/>
              <a:t>redditi</a:t>
            </a:r>
            <a:r>
              <a:rPr lang="en-US" sz="1200" dirty="0"/>
              <a:t>-</a:t>
            </a:r>
            <a:r>
              <a:rPr lang="en-US" sz="1200" dirty="0" err="1"/>
              <a:t>degli</a:t>
            </a:r>
            <a:r>
              <a:rPr lang="en-US" sz="1200" dirty="0"/>
              <a:t>-</a:t>
            </a:r>
            <a:r>
              <a:rPr lang="en-US" sz="1200" dirty="0" err="1"/>
              <a:t>italiani</a:t>
            </a:r>
            <a:r>
              <a:rPr lang="en-US" sz="1200" dirty="0"/>
              <a:t>-per-</a:t>
            </a:r>
            <a:r>
              <a:rPr lang="en-US" sz="1200" dirty="0" err="1"/>
              <a:t>comune</a:t>
            </a:r>
            <a:r>
              <a:rPr lang="en-US" sz="1200" dirty="0"/>
              <a:t>/</a:t>
            </a:r>
          </a:p>
        </p:txBody>
      </p:sp>
      <p:pic>
        <p:nvPicPr>
          <p:cNvPr id="1028" name="Picture 4" descr="reddito italiano medio 630x464 Reddito pro capite in Italia: regioni ricche e regioni povere">
            <a:extLst>
              <a:ext uri="{FF2B5EF4-FFF2-40B4-BE49-F238E27FC236}">
                <a16:creationId xmlns:a16="http://schemas.microsoft.com/office/drawing/2014/main" id="{D2400A98-9F0C-9D46-91E5-995281F7A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21" t="9587" r="38253" b="4624"/>
          <a:stretch/>
        </p:blipFill>
        <p:spPr bwMode="auto">
          <a:xfrm>
            <a:off x="143691" y="580839"/>
            <a:ext cx="5249652" cy="58887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1B48A99-4EBE-154D-B584-ACA395B02E20}"/>
              </a:ext>
            </a:extLst>
          </p:cNvPr>
          <p:cNvSpPr txBox="1">
            <a:spLocks/>
          </p:cNvSpPr>
          <p:nvPr/>
        </p:nvSpPr>
        <p:spPr>
          <a:xfrm>
            <a:off x="237511"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Inclusivity</a:t>
            </a:r>
            <a:endParaRPr lang="en-US" dirty="0"/>
          </a:p>
        </p:txBody>
      </p:sp>
    </p:spTree>
    <p:extLst>
      <p:ext uri="{BB962C8B-B14F-4D97-AF65-F5344CB8AC3E}">
        <p14:creationId xmlns:p14="http://schemas.microsoft.com/office/powerpoint/2010/main" val="673679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8372-4083-704B-8524-F9D0BAB67B77}"/>
              </a:ext>
            </a:extLst>
          </p:cNvPr>
          <p:cNvSpPr>
            <a:spLocks noGrp="1"/>
          </p:cNvSpPr>
          <p:nvPr>
            <p:ph type="title"/>
          </p:nvPr>
        </p:nvSpPr>
        <p:spPr/>
        <p:txBody>
          <a:bodyPr/>
          <a:lstStyle/>
          <a:p>
            <a:r>
              <a:rPr lang="en-US" dirty="0"/>
              <a:t>Part Two:</a:t>
            </a:r>
            <a:br>
              <a:rPr lang="en-US" dirty="0"/>
            </a:br>
            <a:r>
              <a:rPr lang="en-US" dirty="0"/>
              <a:t>Examples of Syllabi</a:t>
            </a:r>
          </a:p>
        </p:txBody>
      </p:sp>
      <p:sp>
        <p:nvSpPr>
          <p:cNvPr id="3" name="Text Placeholder 2">
            <a:extLst>
              <a:ext uri="{FF2B5EF4-FFF2-40B4-BE49-F238E27FC236}">
                <a16:creationId xmlns:a16="http://schemas.microsoft.com/office/drawing/2014/main" id="{6B168813-BA98-8E40-BE41-1F51AC06153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5756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9D6733-988C-E844-9F56-93D4406C8B5F}"/>
              </a:ext>
            </a:extLst>
          </p:cNvPr>
          <p:cNvSpPr>
            <a:spLocks noGrp="1"/>
          </p:cNvSpPr>
          <p:nvPr>
            <p:ph type="title"/>
          </p:nvPr>
        </p:nvSpPr>
        <p:spPr/>
        <p:txBody>
          <a:bodyPr/>
          <a:lstStyle/>
          <a:p>
            <a:r>
              <a:rPr lang="en-US" dirty="0"/>
              <a:t>Part Three: A Case Study</a:t>
            </a:r>
          </a:p>
        </p:txBody>
      </p:sp>
      <p:sp>
        <p:nvSpPr>
          <p:cNvPr id="4" name="Text Placeholder 3">
            <a:extLst>
              <a:ext uri="{FF2B5EF4-FFF2-40B4-BE49-F238E27FC236}">
                <a16:creationId xmlns:a16="http://schemas.microsoft.com/office/drawing/2014/main" id="{096C3942-9E05-5247-BCA7-79EF1DC2EADF}"/>
              </a:ext>
            </a:extLst>
          </p:cNvPr>
          <p:cNvSpPr>
            <a:spLocks noGrp="1"/>
          </p:cNvSpPr>
          <p:nvPr>
            <p:ph type="body" idx="1"/>
          </p:nvPr>
        </p:nvSpPr>
        <p:spPr/>
        <p:txBody>
          <a:bodyPr>
            <a:normAutofit/>
          </a:bodyPr>
          <a:lstStyle/>
          <a:p>
            <a:r>
              <a:rPr lang="en-US" sz="2800" dirty="0">
                <a:solidFill>
                  <a:schemeClr val="tx1"/>
                </a:solidFill>
              </a:rPr>
              <a:t>Joshua Chamberlain at the Battle of Little Round Top</a:t>
            </a:r>
          </a:p>
        </p:txBody>
      </p:sp>
    </p:spTree>
    <p:extLst>
      <p:ext uri="{BB962C8B-B14F-4D97-AF65-F5344CB8AC3E}">
        <p14:creationId xmlns:p14="http://schemas.microsoft.com/office/powerpoint/2010/main" val="4134401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2" y="609600"/>
            <a:ext cx="6447501" cy="890588"/>
          </a:xfrm>
        </p:spPr>
        <p:txBody>
          <a:bodyPr/>
          <a:lstStyle/>
          <a:p>
            <a:r>
              <a:rPr lang="en-US" dirty="0">
                <a:solidFill>
                  <a:schemeClr val="accent2">
                    <a:lumMod val="75000"/>
                  </a:schemeClr>
                </a:solidFill>
              </a:rPr>
              <a:t>The Case Study: JLC@LRT</a:t>
            </a:r>
          </a:p>
        </p:txBody>
      </p:sp>
      <p:sp>
        <p:nvSpPr>
          <p:cNvPr id="4" name="Content Placeholder 3"/>
          <p:cNvSpPr>
            <a:spLocks noGrp="1"/>
          </p:cNvSpPr>
          <p:nvPr>
            <p:ph sz="half" idx="1"/>
          </p:nvPr>
        </p:nvSpPr>
        <p:spPr>
          <a:xfrm>
            <a:off x="1847273" y="1500188"/>
            <a:ext cx="4318000" cy="5143500"/>
          </a:xfrm>
        </p:spPr>
        <p:txBody>
          <a:bodyPr>
            <a:normAutofit fontScale="77500" lnSpcReduction="20000"/>
          </a:bodyPr>
          <a:lstStyle/>
          <a:p>
            <a:r>
              <a:rPr lang="en-US" dirty="0"/>
              <a:t>Bowdoin Class of 1852</a:t>
            </a:r>
          </a:p>
          <a:p>
            <a:r>
              <a:rPr lang="en-US" dirty="0"/>
              <a:t>Teacher at Theological Seminary in Bangor, ME</a:t>
            </a:r>
          </a:p>
          <a:p>
            <a:r>
              <a:rPr lang="en-US" dirty="0"/>
              <a:t>Professor of Rhetoric, Oratory, &amp; Modern Languages @ Bowdoin</a:t>
            </a:r>
          </a:p>
          <a:p>
            <a:r>
              <a:rPr lang="en-US" dirty="0"/>
              <a:t>Army of the Potomac – 4 years</a:t>
            </a:r>
          </a:p>
          <a:p>
            <a:pPr lvl="1"/>
            <a:r>
              <a:rPr lang="en-US" dirty="0"/>
              <a:t>Lieutenant Colonel </a:t>
            </a:r>
            <a:r>
              <a:rPr lang="en-US" dirty="0">
                <a:sym typeface="Wingdings"/>
              </a:rPr>
              <a:t> </a:t>
            </a:r>
            <a:r>
              <a:rPr lang="en-US" dirty="0"/>
              <a:t>General</a:t>
            </a:r>
          </a:p>
          <a:p>
            <a:pPr lvl="1"/>
            <a:r>
              <a:rPr lang="en-US" dirty="0"/>
              <a:t>Wounded 6 times 2 (or 1?) near-fatal</a:t>
            </a:r>
          </a:p>
          <a:p>
            <a:r>
              <a:rPr lang="en-US" dirty="0"/>
              <a:t>Governor of Maine - 4 terms</a:t>
            </a:r>
          </a:p>
          <a:p>
            <a:r>
              <a:rPr lang="en-US" dirty="0"/>
              <a:t>President of Bowdoin</a:t>
            </a:r>
          </a:p>
          <a:p>
            <a:r>
              <a:rPr lang="en-US" dirty="0"/>
              <a:t>Commissioner of Education to Paris World’s Expo</a:t>
            </a:r>
          </a:p>
          <a:p>
            <a:r>
              <a:rPr lang="en-US" dirty="0"/>
              <a:t>President of a Railroad Company</a:t>
            </a:r>
          </a:p>
          <a:p>
            <a:r>
              <a:rPr lang="en-US" dirty="0"/>
              <a:t>Surveyor of Customs for Port of Portland</a:t>
            </a:r>
          </a:p>
        </p:txBody>
      </p:sp>
      <p:pic>
        <p:nvPicPr>
          <p:cNvPr id="1026" name="Picture 2" descr="mage resul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6667" b="-16667"/>
          <a:stretch>
            <a:fillRect/>
          </a:stretch>
        </p:blipFill>
        <p:spPr bwMode="auto">
          <a:xfrm>
            <a:off x="6390409" y="1500188"/>
            <a:ext cx="2727176" cy="411876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6125851" y="5193579"/>
            <a:ext cx="3025380" cy="646331"/>
          </a:xfrm>
          <a:prstGeom prst="rect">
            <a:avLst/>
          </a:prstGeom>
          <a:noFill/>
        </p:spPr>
        <p:txBody>
          <a:bodyPr wrap="none" rtlCol="0">
            <a:spAutoFit/>
          </a:bodyPr>
          <a:lstStyle/>
          <a:p>
            <a:pPr algn="ctr"/>
            <a:r>
              <a:rPr lang="en-US" dirty="0"/>
              <a:t>Joshua Lawrence Chamberlain</a:t>
            </a:r>
          </a:p>
          <a:p>
            <a:pPr algn="ctr"/>
            <a:r>
              <a:rPr lang="en-US" dirty="0"/>
              <a:t>1828-1914</a:t>
            </a:r>
          </a:p>
        </p:txBody>
      </p:sp>
    </p:spTree>
    <p:extLst>
      <p:ext uri="{BB962C8B-B14F-4D97-AF65-F5344CB8AC3E}">
        <p14:creationId xmlns:p14="http://schemas.microsoft.com/office/powerpoint/2010/main" val="2133592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3F7819"/>
                </a:solidFill>
              </a:rPr>
              <a:t>Little Round Top</a:t>
            </a:r>
          </a:p>
        </p:txBody>
      </p:sp>
      <p:pic>
        <p:nvPicPr>
          <p:cNvPr id="2050" name="Picture 2" descr="mage result for battle of little round top"/>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t="-16667" b="-16667"/>
          <a:stretch>
            <a:fillRect/>
          </a:stretch>
        </p:blipFill>
        <p:spPr bwMode="auto">
          <a:xfrm>
            <a:off x="5552321" y="1755928"/>
            <a:ext cx="3787952" cy="416928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4" descr="https://upload.wikimedia.org/wikipedia/commons/thumb/f/f4/Gettysburg_Battle_Map_Day2.png/350px-Gettysburg_Battle_Map_Day2.png"/>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b="-16667"/>
          <a:stretch/>
        </p:blipFill>
        <p:spPr bwMode="auto">
          <a:xfrm>
            <a:off x="1985819" y="644740"/>
            <a:ext cx="3443115" cy="666324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210459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B9B2A-D42D-D146-81D8-3F0BE63620D5}"/>
              </a:ext>
            </a:extLst>
          </p:cNvPr>
          <p:cNvSpPr>
            <a:spLocks noGrp="1"/>
          </p:cNvSpPr>
          <p:nvPr>
            <p:ph type="title"/>
          </p:nvPr>
        </p:nvSpPr>
        <p:spPr/>
        <p:txBody>
          <a:bodyPr/>
          <a:lstStyle/>
          <a:p>
            <a:r>
              <a:rPr lang="en-US" dirty="0"/>
              <a:t>A Project in Three Parts:</a:t>
            </a:r>
          </a:p>
        </p:txBody>
      </p:sp>
      <p:sp>
        <p:nvSpPr>
          <p:cNvPr id="6" name="Content Placeholder 5">
            <a:extLst>
              <a:ext uri="{FF2B5EF4-FFF2-40B4-BE49-F238E27FC236}">
                <a16:creationId xmlns:a16="http://schemas.microsoft.com/office/drawing/2014/main" id="{6B6066E0-250F-5541-AB55-AB555DB2C039}"/>
              </a:ext>
            </a:extLst>
          </p:cNvPr>
          <p:cNvSpPr>
            <a:spLocks noGrp="1"/>
          </p:cNvSpPr>
          <p:nvPr>
            <p:ph idx="1"/>
          </p:nvPr>
        </p:nvSpPr>
        <p:spPr/>
        <p:txBody>
          <a:bodyPr>
            <a:normAutofit lnSpcReduction="10000"/>
          </a:bodyPr>
          <a:lstStyle/>
          <a:p>
            <a:r>
              <a:rPr lang="en-US" dirty="0"/>
              <a:t>Transcribing and encoding a primary document using XML (pairs)</a:t>
            </a:r>
          </a:p>
          <a:p>
            <a:r>
              <a:rPr lang="en-US" dirty="0"/>
              <a:t>Aligning a historical map with modern spatial representations using ArcGIS (individual)</a:t>
            </a:r>
          </a:p>
          <a:p>
            <a:r>
              <a:rPr lang="en-US" dirty="0"/>
              <a:t>Creating a 3D representation of the historical site and selecting a vantage point from which to calculate JLC’s visibility using ArcGIS (individual, with requirement to explore other visualizations made by classmates)</a:t>
            </a:r>
          </a:p>
          <a:p>
            <a:endParaRPr lang="en-US" dirty="0"/>
          </a:p>
          <a:p>
            <a:r>
              <a:rPr lang="en-US" dirty="0"/>
              <a:t>Assignment descriptions are available on the Git site for this workshop.</a:t>
            </a:r>
          </a:p>
        </p:txBody>
      </p:sp>
    </p:spTree>
    <p:extLst>
      <p:ext uri="{BB962C8B-B14F-4D97-AF65-F5344CB8AC3E}">
        <p14:creationId xmlns:p14="http://schemas.microsoft.com/office/powerpoint/2010/main" val="23402311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Your turn! </a:t>
            </a:r>
            <a:br>
              <a:rPr lang="en-US" dirty="0"/>
            </a:br>
            <a:r>
              <a:rPr lang="en-US" dirty="0"/>
              <a:t>(for my students, not this workshop)</a:t>
            </a:r>
          </a:p>
        </p:txBody>
      </p:sp>
      <p:sp>
        <p:nvSpPr>
          <p:cNvPr id="4" name="Content Placeholder 3"/>
          <p:cNvSpPr>
            <a:spLocks noGrp="1"/>
          </p:cNvSpPr>
          <p:nvPr>
            <p:ph idx="1"/>
          </p:nvPr>
        </p:nvSpPr>
        <p:spPr/>
        <p:txBody>
          <a:bodyPr>
            <a:normAutofit/>
          </a:bodyPr>
          <a:lstStyle/>
          <a:p>
            <a:r>
              <a:rPr lang="en-US"/>
              <a:t>Draw a</a:t>
            </a:r>
            <a:r>
              <a:rPr lang="en-US" sz="2400"/>
              <a:t> </a:t>
            </a:r>
            <a:r>
              <a:rPr lang="en-US" sz="2400" dirty="0"/>
              <a:t>map (by hand) based on the information in the document assigned to you. Work independently.</a:t>
            </a:r>
          </a:p>
          <a:p>
            <a:r>
              <a:rPr lang="en-US" sz="2400" dirty="0"/>
              <a:t>Work with a partner to talk through the decisions and assumptions that you made in order to determine where to draw the vectors (points, lines, and polygons) that you inferred from the details in the paragraph or presentation.</a:t>
            </a:r>
          </a:p>
        </p:txBody>
      </p:sp>
    </p:spTree>
    <p:extLst>
      <p:ext uri="{BB962C8B-B14F-4D97-AF65-F5344CB8AC3E}">
        <p14:creationId xmlns:p14="http://schemas.microsoft.com/office/powerpoint/2010/main" val="3886839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Questions to ask about your document:</a:t>
            </a:r>
          </a:p>
        </p:txBody>
      </p:sp>
      <p:sp>
        <p:nvSpPr>
          <p:cNvPr id="3" name="Content Placeholder 2"/>
          <p:cNvSpPr>
            <a:spLocks noGrp="1"/>
          </p:cNvSpPr>
          <p:nvPr>
            <p:ph idx="1"/>
          </p:nvPr>
        </p:nvSpPr>
        <p:spPr/>
        <p:txBody>
          <a:bodyPr/>
          <a:lstStyle/>
          <a:p>
            <a:r>
              <a:rPr lang="en-US" dirty="0"/>
              <a:t>Why did the author prepare the document? How might this reflect its goals?</a:t>
            </a:r>
          </a:p>
          <a:p>
            <a:r>
              <a:rPr lang="en-US" dirty="0"/>
              <a:t>What strategy is used to achieve those goals?</a:t>
            </a:r>
          </a:p>
          <a:p>
            <a:r>
              <a:rPr lang="en-US" dirty="0"/>
              <a:t>What values are expressed in the document? What values do I bring to the document as a reader?</a:t>
            </a:r>
          </a:p>
          <a:p>
            <a:r>
              <a:rPr lang="en-US" dirty="0"/>
              <a:t>What can I know about the past based on this document?</a:t>
            </a:r>
          </a:p>
          <a:p>
            <a:r>
              <a:rPr lang="en-US" dirty="0"/>
              <a:t>How does this document compare and contrast with others like it?</a:t>
            </a:r>
          </a:p>
        </p:txBody>
      </p:sp>
      <p:sp>
        <p:nvSpPr>
          <p:cNvPr id="4" name="TextBox 3"/>
          <p:cNvSpPr txBox="1"/>
          <p:nvPr/>
        </p:nvSpPr>
        <p:spPr>
          <a:xfrm>
            <a:off x="2133276" y="6488668"/>
            <a:ext cx="3115276" cy="369332"/>
          </a:xfrm>
          <a:prstGeom prst="rect">
            <a:avLst/>
          </a:prstGeom>
          <a:noFill/>
        </p:spPr>
        <p:txBody>
          <a:bodyPr wrap="none" rtlCol="0">
            <a:spAutoFit/>
          </a:bodyPr>
          <a:lstStyle/>
          <a:p>
            <a:r>
              <a:rPr lang="en-US" dirty="0"/>
              <a:t>Adapted from Prof. Patrick Rael</a:t>
            </a:r>
          </a:p>
        </p:txBody>
      </p:sp>
    </p:spTree>
    <p:extLst>
      <p:ext uri="{BB962C8B-B14F-4D97-AF65-F5344CB8AC3E}">
        <p14:creationId xmlns:p14="http://schemas.microsoft.com/office/powerpoint/2010/main" val="1943578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ambiguity and multiple “truths”:</a:t>
            </a:r>
            <a:br>
              <a:rPr lang="en-US" dirty="0"/>
            </a:br>
            <a:r>
              <a:rPr lang="en-US" dirty="0"/>
              <a:t>Our assets for the project</a:t>
            </a:r>
          </a:p>
        </p:txBody>
      </p:sp>
      <p:sp>
        <p:nvSpPr>
          <p:cNvPr id="3" name="Content Placeholder 2"/>
          <p:cNvSpPr>
            <a:spLocks noGrp="1"/>
          </p:cNvSpPr>
          <p:nvPr>
            <p:ph idx="1"/>
          </p:nvPr>
        </p:nvSpPr>
        <p:spPr>
          <a:xfrm>
            <a:off x="2032001" y="2160591"/>
            <a:ext cx="7432278" cy="3460281"/>
          </a:xfrm>
        </p:spPr>
        <p:txBody>
          <a:bodyPr numCol="3">
            <a:noAutofit/>
          </a:bodyPr>
          <a:lstStyle/>
          <a:p>
            <a:r>
              <a:rPr lang="en-US" sz="2400" dirty="0"/>
              <a:t>Volume</a:t>
            </a:r>
          </a:p>
          <a:p>
            <a:r>
              <a:rPr lang="en-US" sz="2400" dirty="0"/>
              <a:t>Variety</a:t>
            </a:r>
          </a:p>
          <a:p>
            <a:r>
              <a:rPr lang="en-US" sz="2400" dirty="0"/>
              <a:t>Velocity</a:t>
            </a:r>
          </a:p>
          <a:p>
            <a:r>
              <a:rPr lang="en-US" sz="2400" dirty="0"/>
              <a:t>Veracity</a:t>
            </a:r>
          </a:p>
          <a:p>
            <a:r>
              <a:rPr lang="en-US" sz="2400" dirty="0"/>
              <a:t>Value	</a:t>
            </a:r>
          </a:p>
          <a:p>
            <a:endParaRPr lang="en-US" sz="2400" dirty="0"/>
          </a:p>
          <a:p>
            <a:endParaRPr lang="en-US" dirty="0"/>
          </a:p>
          <a:p>
            <a:r>
              <a:rPr lang="en-US" sz="2000" dirty="0" err="1"/>
              <a:t>Asynchronicity</a:t>
            </a:r>
            <a:endParaRPr lang="en-US" sz="2000" dirty="0"/>
          </a:p>
          <a:p>
            <a:r>
              <a:rPr lang="en-US" sz="2000" dirty="0"/>
              <a:t>Collaboration/Crowd sourcing</a:t>
            </a:r>
          </a:p>
          <a:p>
            <a:r>
              <a:rPr lang="en-US" sz="2000" dirty="0"/>
              <a:t>Decentralization</a:t>
            </a:r>
          </a:p>
          <a:p>
            <a:r>
              <a:rPr lang="en-US" sz="2000" dirty="0"/>
              <a:t>Discrete Choices</a:t>
            </a:r>
          </a:p>
          <a:p>
            <a:r>
              <a:rPr lang="en-US" sz="2000" dirty="0"/>
              <a:t>Models of Reality</a:t>
            </a:r>
          </a:p>
          <a:p>
            <a:endParaRPr lang="en-US" sz="2400" dirty="0"/>
          </a:p>
          <a:p>
            <a:endParaRPr lang="en-US" sz="2400" dirty="0"/>
          </a:p>
          <a:p>
            <a:r>
              <a:rPr lang="en-US" sz="2400" dirty="0"/>
              <a:t>Credibility</a:t>
            </a:r>
          </a:p>
          <a:p>
            <a:r>
              <a:rPr lang="en-US" sz="2400" dirty="0"/>
              <a:t>Verification</a:t>
            </a:r>
          </a:p>
          <a:p>
            <a:r>
              <a:rPr lang="en-US" sz="2400" dirty="0"/>
              <a:t>Corroboration</a:t>
            </a:r>
          </a:p>
          <a:p>
            <a:r>
              <a:rPr lang="en-US" sz="2400" dirty="0"/>
              <a:t>Reliability</a:t>
            </a:r>
          </a:p>
          <a:p>
            <a:r>
              <a:rPr lang="en-US" sz="2400" dirty="0"/>
              <a:t>Tone</a:t>
            </a:r>
          </a:p>
        </p:txBody>
      </p:sp>
    </p:spTree>
    <p:extLst>
      <p:ext uri="{BB962C8B-B14F-4D97-AF65-F5344CB8AC3E}">
        <p14:creationId xmlns:p14="http://schemas.microsoft.com/office/powerpoint/2010/main" val="1215564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reasons to bother:</a:t>
            </a:r>
          </a:p>
        </p:txBody>
      </p:sp>
      <p:sp>
        <p:nvSpPr>
          <p:cNvPr id="3" name="Content Placeholder 2"/>
          <p:cNvSpPr>
            <a:spLocks noGrp="1"/>
          </p:cNvSpPr>
          <p:nvPr>
            <p:ph idx="1"/>
          </p:nvPr>
        </p:nvSpPr>
        <p:spPr/>
        <p:txBody>
          <a:bodyPr/>
          <a:lstStyle/>
          <a:p>
            <a:r>
              <a:rPr lang="en-US" dirty="0"/>
              <a:t>Learning about the cultural conventions </a:t>
            </a:r>
            <a:r>
              <a:rPr lang="en-US"/>
              <a:t>of communication</a:t>
            </a:r>
          </a:p>
          <a:p>
            <a:r>
              <a:rPr lang="en-US"/>
              <a:t>Learning </a:t>
            </a:r>
            <a:r>
              <a:rPr lang="en-US" dirty="0"/>
              <a:t>about how mythmaking and memorializing occur in a given context</a:t>
            </a:r>
          </a:p>
          <a:p>
            <a:r>
              <a:rPr lang="en-US" dirty="0"/>
              <a:t>We recount the past constantly through visuals – can we learn something about ourselves?</a:t>
            </a:r>
          </a:p>
          <a:p>
            <a:r>
              <a:rPr lang="en-US" dirty="0"/>
              <a:t>Resisting a linear narrative by creating an immersive recreation</a:t>
            </a:r>
          </a:p>
          <a:p>
            <a:endParaRPr lang="en-US" dirty="0"/>
          </a:p>
        </p:txBody>
      </p:sp>
    </p:spTree>
    <p:extLst>
      <p:ext uri="{BB962C8B-B14F-4D97-AF65-F5344CB8AC3E}">
        <p14:creationId xmlns:p14="http://schemas.microsoft.com/office/powerpoint/2010/main" val="250270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Boswell’s Coffee Houses</a:t>
            </a:r>
          </a:p>
        </p:txBody>
      </p:sp>
      <p:pic>
        <p:nvPicPr>
          <p:cNvPr id="4" name="Picture 3" descr="Boswell's Coffeehouses.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276986" y="1427056"/>
            <a:ext cx="7641532" cy="5103880"/>
          </a:xfrm>
          <a:prstGeom prst="rect">
            <a:avLst/>
          </a:prstGeom>
          <a:ln>
            <a:noFill/>
          </a:ln>
        </p:spPr>
      </p:pic>
    </p:spTree>
    <p:extLst>
      <p:ext uri="{BB962C8B-B14F-4D97-AF65-F5344CB8AC3E}">
        <p14:creationId xmlns:p14="http://schemas.microsoft.com/office/powerpoint/2010/main" val="3365510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Implications for the geoprocessing assignment:</a:t>
            </a:r>
          </a:p>
        </p:txBody>
      </p:sp>
      <p:sp>
        <p:nvSpPr>
          <p:cNvPr id="3" name="Content Placeholder 2"/>
          <p:cNvSpPr>
            <a:spLocks noGrp="1"/>
          </p:cNvSpPr>
          <p:nvPr>
            <p:ph idx="1"/>
          </p:nvPr>
        </p:nvSpPr>
        <p:spPr>
          <a:xfrm>
            <a:off x="2133600" y="1651000"/>
            <a:ext cx="6780029" cy="4826300"/>
          </a:xfrm>
        </p:spPr>
        <p:txBody>
          <a:bodyPr>
            <a:normAutofit/>
          </a:bodyPr>
          <a:lstStyle/>
          <a:p>
            <a:r>
              <a:rPr lang="en-US" dirty="0"/>
              <a:t>In a digital map or spatial analysis where is space for ambiguity, multiple perspectives, considering power structures, marginalized voices, contextualization, or missing information?</a:t>
            </a:r>
          </a:p>
          <a:p>
            <a:endParaRPr lang="en-US" dirty="0"/>
          </a:p>
          <a:p>
            <a:r>
              <a:rPr lang="en-US" dirty="0"/>
              <a:t>Should we all place Chamberlain in the same spot? Should we all place Chamberlain?</a:t>
            </a:r>
          </a:p>
        </p:txBody>
      </p:sp>
    </p:spTree>
    <p:extLst>
      <p:ext uri="{BB962C8B-B14F-4D97-AF65-F5344CB8AC3E}">
        <p14:creationId xmlns:p14="http://schemas.microsoft.com/office/powerpoint/2010/main" val="16575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9BF88-DE0A-5C42-BCC4-12A52515A2A8}"/>
              </a:ext>
            </a:extLst>
          </p:cNvPr>
          <p:cNvSpPr>
            <a:spLocks noGrp="1"/>
          </p:cNvSpPr>
          <p:nvPr>
            <p:ph type="title"/>
          </p:nvPr>
        </p:nvSpPr>
        <p:spPr/>
        <p:txBody>
          <a:bodyPr/>
          <a:lstStyle/>
          <a:p>
            <a:r>
              <a:rPr lang="en-US" dirty="0"/>
              <a:t>XML Assignment Excerpt</a:t>
            </a:r>
          </a:p>
        </p:txBody>
      </p:sp>
      <p:sp>
        <p:nvSpPr>
          <p:cNvPr id="3" name="Content Placeholder 2">
            <a:extLst>
              <a:ext uri="{FF2B5EF4-FFF2-40B4-BE49-F238E27FC236}">
                <a16:creationId xmlns:a16="http://schemas.microsoft.com/office/drawing/2014/main" id="{799CA868-DCC7-1E48-9365-7058F9C45107}"/>
              </a:ext>
            </a:extLst>
          </p:cNvPr>
          <p:cNvSpPr>
            <a:spLocks noGrp="1"/>
          </p:cNvSpPr>
          <p:nvPr>
            <p:ph idx="1"/>
          </p:nvPr>
        </p:nvSpPr>
        <p:spPr/>
        <p:txBody>
          <a:bodyPr>
            <a:normAutofit/>
          </a:bodyPr>
          <a:lstStyle/>
          <a:p>
            <a:r>
              <a:rPr lang="en-US" dirty="0"/>
              <a:t>“Encoding is absolutely an act of interpretation. Choosing where and how to place tags completely defines what the data derived from the items to be encoded looks like. Anything that involves “coding” or “data” can easily be viewed as objective, but it is important to remember that the parameters of this data is defined somewhat subjectively. Encoding is transforming data from one form to another, and the methods used in that transformation can only be called interpretation.” Julian Andrews, Fall 2016</a:t>
            </a:r>
          </a:p>
          <a:p>
            <a:pPr marL="0" indent="0">
              <a:buNone/>
            </a:pPr>
            <a:endParaRPr lang="en-US" dirty="0"/>
          </a:p>
        </p:txBody>
      </p:sp>
    </p:spTree>
    <p:extLst>
      <p:ext uri="{BB962C8B-B14F-4D97-AF65-F5344CB8AC3E}">
        <p14:creationId xmlns:p14="http://schemas.microsoft.com/office/powerpoint/2010/main" val="2630356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B7D8-057A-6449-B8F2-B84916B6625C}"/>
              </a:ext>
            </a:extLst>
          </p:cNvPr>
          <p:cNvSpPr>
            <a:spLocks noGrp="1"/>
          </p:cNvSpPr>
          <p:nvPr>
            <p:ph type="title"/>
          </p:nvPr>
        </p:nvSpPr>
        <p:spPr/>
        <p:txBody>
          <a:bodyPr/>
          <a:lstStyle/>
          <a:p>
            <a:r>
              <a:rPr lang="en-US" dirty="0"/>
              <a:t>Georeferencing Assignment</a:t>
            </a:r>
          </a:p>
        </p:txBody>
      </p:sp>
      <p:sp>
        <p:nvSpPr>
          <p:cNvPr id="3" name="Content Placeholder 2">
            <a:extLst>
              <a:ext uri="{FF2B5EF4-FFF2-40B4-BE49-F238E27FC236}">
                <a16:creationId xmlns:a16="http://schemas.microsoft.com/office/drawing/2014/main" id="{C337AE3B-E45C-CE49-96A5-17242EB27A17}"/>
              </a:ext>
            </a:extLst>
          </p:cNvPr>
          <p:cNvSpPr>
            <a:spLocks noGrp="1"/>
          </p:cNvSpPr>
          <p:nvPr>
            <p:ph idx="1"/>
          </p:nvPr>
        </p:nvSpPr>
        <p:spPr/>
        <p:txBody>
          <a:bodyPr/>
          <a:lstStyle/>
          <a:p>
            <a:pPr marL="0" indent="0">
              <a:buNone/>
            </a:pPr>
            <a:r>
              <a:rPr lang="en-US" dirty="0"/>
              <a:t>“Additionally, based on this exercise, one could mistakenly interpret that the digital maps are correct and the historical ones are not. I am hesitant to completely accept the validity of current digital maps, because just as map production and technology has improved since 1875 and 1904 (the years of the maps I examined), it is possible that digital maps still have more to improve on for the future.” Ashley </a:t>
            </a:r>
            <a:r>
              <a:rPr lang="en-US" dirty="0" err="1"/>
              <a:t>Koatz</a:t>
            </a:r>
            <a:r>
              <a:rPr lang="en-US" dirty="0"/>
              <a:t>, Fall 2016</a:t>
            </a:r>
          </a:p>
        </p:txBody>
      </p:sp>
    </p:spTree>
    <p:extLst>
      <p:ext uri="{BB962C8B-B14F-4D97-AF65-F5344CB8AC3E}">
        <p14:creationId xmlns:p14="http://schemas.microsoft.com/office/powerpoint/2010/main" val="17910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E66BF-0A59-B742-8F8C-3AB29AAC4DC7}"/>
              </a:ext>
            </a:extLst>
          </p:cNvPr>
          <p:cNvSpPr>
            <a:spLocks noGrp="1"/>
          </p:cNvSpPr>
          <p:nvPr>
            <p:ph type="title"/>
          </p:nvPr>
        </p:nvSpPr>
        <p:spPr>
          <a:xfrm>
            <a:off x="328534" y="500062"/>
            <a:ext cx="3553918" cy="1325563"/>
          </a:xfrm>
        </p:spPr>
        <p:txBody>
          <a:bodyPr/>
          <a:lstStyle/>
          <a:p>
            <a:r>
              <a:rPr lang="en-US" dirty="0"/>
              <a:t>Geoprocessing Assignment</a:t>
            </a:r>
          </a:p>
        </p:txBody>
      </p:sp>
      <p:pic>
        <p:nvPicPr>
          <p:cNvPr id="5" name="Content Placeholder 4">
            <a:extLst>
              <a:ext uri="{FF2B5EF4-FFF2-40B4-BE49-F238E27FC236}">
                <a16:creationId xmlns:a16="http://schemas.microsoft.com/office/drawing/2014/main" id="{6C3533C0-70E5-F648-82B6-BBA7CBC8242C}"/>
              </a:ext>
            </a:extLst>
          </p:cNvPr>
          <p:cNvPicPr>
            <a:picLocks noGrp="1" noChangeAspect="1"/>
          </p:cNvPicPr>
          <p:nvPr>
            <p:ph idx="1"/>
          </p:nvPr>
        </p:nvPicPr>
        <p:blipFill>
          <a:blip r:embed="rId2"/>
          <a:stretch>
            <a:fillRect/>
          </a:stretch>
        </p:blipFill>
        <p:spPr>
          <a:xfrm>
            <a:off x="3882452" y="389743"/>
            <a:ext cx="8220497" cy="6220917"/>
          </a:xfrm>
        </p:spPr>
      </p:pic>
      <p:sp>
        <p:nvSpPr>
          <p:cNvPr id="6" name="TextBox 5">
            <a:extLst>
              <a:ext uri="{FF2B5EF4-FFF2-40B4-BE49-F238E27FC236}">
                <a16:creationId xmlns:a16="http://schemas.microsoft.com/office/drawing/2014/main" id="{8B75267F-5670-4C43-8342-96D199016B0E}"/>
              </a:ext>
            </a:extLst>
          </p:cNvPr>
          <p:cNvSpPr txBox="1"/>
          <p:nvPr/>
        </p:nvSpPr>
        <p:spPr>
          <a:xfrm>
            <a:off x="374755" y="2323475"/>
            <a:ext cx="3507698" cy="3416320"/>
          </a:xfrm>
          <a:prstGeom prst="rect">
            <a:avLst/>
          </a:prstGeom>
          <a:noFill/>
        </p:spPr>
        <p:txBody>
          <a:bodyPr wrap="square" rtlCol="0">
            <a:spAutoFit/>
          </a:bodyPr>
          <a:lstStyle/>
          <a:p>
            <a:r>
              <a:rPr lang="en-US" dirty="0"/>
              <a:t>Though I remarked in a previous reflection that topographical models only represented a single space in time and not a dynamic battle, this problem could be mitigated through collaboration.  If we were to line up all of our models in parallel with primary resources, we could potentially create a visual “timeline” of Chamberlain’s movements.</a:t>
            </a:r>
          </a:p>
          <a:p>
            <a:r>
              <a:rPr lang="en-US" dirty="0"/>
              <a:t>-McKenna Thomas-Franz, Fall 2016</a:t>
            </a:r>
          </a:p>
        </p:txBody>
      </p:sp>
    </p:spTree>
    <p:extLst>
      <p:ext uri="{BB962C8B-B14F-4D97-AF65-F5344CB8AC3E}">
        <p14:creationId xmlns:p14="http://schemas.microsoft.com/office/powerpoint/2010/main" val="1079043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0D9AE-05A6-BC45-BC07-CC1AFD409FBE}"/>
              </a:ext>
            </a:extLst>
          </p:cNvPr>
          <p:cNvSpPr>
            <a:spLocks noGrp="1"/>
          </p:cNvSpPr>
          <p:nvPr>
            <p:ph type="title"/>
          </p:nvPr>
        </p:nvSpPr>
        <p:spPr/>
        <p:txBody>
          <a:bodyPr/>
          <a:lstStyle/>
          <a:p>
            <a:r>
              <a:rPr lang="en-US" dirty="0"/>
              <a:t>Your Turn:</a:t>
            </a:r>
            <a:br>
              <a:rPr lang="en-US" dirty="0"/>
            </a:br>
            <a:r>
              <a:rPr lang="en-US" dirty="0"/>
              <a:t>(for this workshop, not my students)</a:t>
            </a:r>
          </a:p>
        </p:txBody>
      </p:sp>
      <p:sp>
        <p:nvSpPr>
          <p:cNvPr id="3" name="Content Placeholder 2">
            <a:extLst>
              <a:ext uri="{FF2B5EF4-FFF2-40B4-BE49-F238E27FC236}">
                <a16:creationId xmlns:a16="http://schemas.microsoft.com/office/drawing/2014/main" id="{50E7B97F-3708-9647-885C-3CE9C03CBC34}"/>
              </a:ext>
            </a:extLst>
          </p:cNvPr>
          <p:cNvSpPr>
            <a:spLocks noGrp="1"/>
          </p:cNvSpPr>
          <p:nvPr>
            <p:ph idx="1"/>
          </p:nvPr>
        </p:nvSpPr>
        <p:spPr/>
        <p:txBody>
          <a:bodyPr/>
          <a:lstStyle/>
          <a:p>
            <a:r>
              <a:rPr lang="en-US" dirty="0"/>
              <a:t>Using the examples of assignments as prompts for how (not) to communicate goals to students, can you make a preliminary outline the assignment, big picture, and evaluation steps for the unit or course that you are developing? </a:t>
            </a:r>
          </a:p>
          <a:p>
            <a:r>
              <a:rPr lang="en-US" dirty="0"/>
              <a:t>Can you identify where you will need assistance in connecting those pedagogical “dots”?</a:t>
            </a:r>
          </a:p>
          <a:p>
            <a:r>
              <a:rPr lang="en-US" dirty="0"/>
              <a:t>Be ready to share with a partner for feedback. </a:t>
            </a:r>
          </a:p>
        </p:txBody>
      </p:sp>
    </p:spTree>
    <p:extLst>
      <p:ext uri="{BB962C8B-B14F-4D97-AF65-F5344CB8AC3E}">
        <p14:creationId xmlns:p14="http://schemas.microsoft.com/office/powerpoint/2010/main" val="1386355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Moll’s Escape Routes</a:t>
            </a:r>
          </a:p>
        </p:txBody>
      </p:sp>
      <p:pic>
        <p:nvPicPr>
          <p:cNvPr id="3" name="Picture 2" descr="Moll's Escape Routes.jp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232032" y="1417638"/>
            <a:ext cx="7608528" cy="5100784"/>
          </a:xfrm>
          <a:prstGeom prst="rect">
            <a:avLst/>
          </a:prstGeom>
          <a:ln>
            <a:noFill/>
          </a:ln>
        </p:spPr>
      </p:pic>
    </p:spTree>
    <p:extLst>
      <p:ext uri="{BB962C8B-B14F-4D97-AF65-F5344CB8AC3E}">
        <p14:creationId xmlns:p14="http://schemas.microsoft.com/office/powerpoint/2010/main" val="4131700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Anna Morton </a:t>
            </a:r>
            <a:r>
              <a:rPr lang="en-US" dirty="0" err="1"/>
              <a:t>Evelina</a:t>
            </a:r>
            <a:r>
              <a:rPr lang="en-US" dirty="0"/>
              <a:t> Map</a:t>
            </a:r>
          </a:p>
        </p:txBody>
      </p:sp>
      <p:pic>
        <p:nvPicPr>
          <p:cNvPr id="3" name="Picture 2" descr="Anna Morton.jp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333179" y="1417638"/>
            <a:ext cx="7614067" cy="507793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8456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37926"/>
          </a:xfrm>
        </p:spPr>
        <p:txBody>
          <a:bodyPr/>
          <a:lstStyle/>
          <a:p>
            <a:r>
              <a:rPr lang="en-US" dirty="0"/>
              <a:t>Samuel Miller </a:t>
            </a:r>
            <a:r>
              <a:rPr lang="en-US" dirty="0" err="1"/>
              <a:t>Evelina</a:t>
            </a:r>
            <a:r>
              <a:rPr lang="en-US" dirty="0"/>
              <a:t> Map</a:t>
            </a:r>
          </a:p>
        </p:txBody>
      </p:sp>
      <p:pic>
        <p:nvPicPr>
          <p:cNvPr id="3" name="Picture 2" descr="Samuel Miller.jpg"/>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81200" y="1213706"/>
            <a:ext cx="8229601" cy="5502814"/>
          </a:xfrm>
          <a:prstGeom prst="rect">
            <a:avLst/>
          </a:prstGeom>
        </p:spPr>
      </p:pic>
    </p:spTree>
    <p:extLst>
      <p:ext uri="{BB962C8B-B14F-4D97-AF65-F5344CB8AC3E}">
        <p14:creationId xmlns:p14="http://schemas.microsoft.com/office/powerpoint/2010/main" val="2736431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BE0E-5C80-1644-918B-7A552CD251F4}"/>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CCF04CF8-3112-6441-BE35-3A300C2516D2}"/>
              </a:ext>
            </a:extLst>
          </p:cNvPr>
          <p:cNvSpPr>
            <a:spLocks noGrp="1"/>
          </p:cNvSpPr>
          <p:nvPr>
            <p:ph idx="1"/>
          </p:nvPr>
        </p:nvSpPr>
        <p:spPr/>
        <p:txBody>
          <a:bodyPr>
            <a:normAutofit/>
          </a:bodyPr>
          <a:lstStyle/>
          <a:p>
            <a:r>
              <a:rPr lang="en-US" sz="3600" dirty="0"/>
              <a:t>Could juxtaposition be a useful tool in your pedagogical design?</a:t>
            </a:r>
          </a:p>
          <a:p>
            <a:pPr lvl="1"/>
            <a:r>
              <a:rPr lang="en-US" sz="3200" dirty="0"/>
              <a:t>The original (material) vs. the digital</a:t>
            </a:r>
          </a:p>
          <a:p>
            <a:pPr lvl="1"/>
            <a:r>
              <a:rPr lang="en-US" sz="3200" dirty="0"/>
              <a:t>Several examples of the digital</a:t>
            </a:r>
          </a:p>
          <a:p>
            <a:pPr lvl="1"/>
            <a:r>
              <a:rPr lang="en-US" sz="3200" dirty="0"/>
              <a:t>Different categories of the content</a:t>
            </a:r>
          </a:p>
        </p:txBody>
      </p:sp>
    </p:spTree>
    <p:extLst>
      <p:ext uri="{BB962C8B-B14F-4D97-AF65-F5344CB8AC3E}">
        <p14:creationId xmlns:p14="http://schemas.microsoft.com/office/powerpoint/2010/main" val="232869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E699-4D7C-5149-B4BF-075A4AEEEDB4}"/>
              </a:ext>
            </a:extLst>
          </p:cNvPr>
          <p:cNvSpPr>
            <a:spLocks noGrp="1"/>
          </p:cNvSpPr>
          <p:nvPr>
            <p:ph type="title"/>
          </p:nvPr>
        </p:nvSpPr>
        <p:spPr/>
        <p:txBody>
          <a:bodyPr/>
          <a:lstStyle/>
          <a:p>
            <a:r>
              <a:rPr lang="en-US" dirty="0"/>
              <a:t>DH Variety B:</a:t>
            </a:r>
            <a:br>
              <a:rPr lang="en-US" dirty="0"/>
            </a:br>
            <a:r>
              <a:rPr lang="en-US" dirty="0"/>
              <a:t>DCS 1100: Introduction to Digital and Computational Studies</a:t>
            </a:r>
          </a:p>
        </p:txBody>
      </p:sp>
      <p:sp>
        <p:nvSpPr>
          <p:cNvPr id="3" name="Text Placeholder 2">
            <a:extLst>
              <a:ext uri="{FF2B5EF4-FFF2-40B4-BE49-F238E27FC236}">
                <a16:creationId xmlns:a16="http://schemas.microsoft.com/office/drawing/2014/main" id="{F02430F2-4390-8345-A3CF-A39524E9F2A1}"/>
              </a:ext>
            </a:extLst>
          </p:cNvPr>
          <p:cNvSpPr>
            <a:spLocks noGrp="1"/>
          </p:cNvSpPr>
          <p:nvPr>
            <p:ph type="body" idx="1"/>
          </p:nvPr>
        </p:nvSpPr>
        <p:spPr/>
        <p:txBody>
          <a:bodyPr>
            <a:normAutofit fontScale="92500" lnSpcReduction="10000"/>
          </a:bodyPr>
          <a:lstStyle/>
          <a:p>
            <a:r>
              <a:rPr lang="en-US" dirty="0">
                <a:solidFill>
                  <a:schemeClr val="tx1"/>
                </a:solidFill>
              </a:rPr>
              <a:t>Two of the following in a given semester:</a:t>
            </a:r>
          </a:p>
          <a:p>
            <a:r>
              <a:rPr lang="en-US" dirty="0">
                <a:solidFill>
                  <a:schemeClr val="tx1"/>
                </a:solidFill>
              </a:rPr>
              <a:t>Profs. Crystal Hall (DH, Italian), Mohammad Irfan (CS, DCS), Erin Johnson (Visual Arts, DCS), Fernando Nascimento (DCS, Philosophy) with Academic Technology Support Staff</a:t>
            </a:r>
          </a:p>
          <a:p>
            <a:r>
              <a:rPr lang="en-US" dirty="0">
                <a:solidFill>
                  <a:schemeClr val="tx1"/>
                </a:solidFill>
              </a:rPr>
              <a:t>35 students, laptop lab</a:t>
            </a:r>
          </a:p>
        </p:txBody>
      </p:sp>
    </p:spTree>
    <p:extLst>
      <p:ext uri="{BB962C8B-B14F-4D97-AF65-F5344CB8AC3E}">
        <p14:creationId xmlns:p14="http://schemas.microsoft.com/office/powerpoint/2010/main" val="1818121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4249</TotalTime>
  <Words>1532</Words>
  <Application>Microsoft Macintosh PowerPoint</Application>
  <PresentationFormat>Widescreen</PresentationFormat>
  <Paragraphs>192</Paragraphs>
  <Slides>44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Wingdings</vt:lpstr>
      <vt:lpstr>Office Theme</vt:lpstr>
      <vt:lpstr>Digital Humanities Pedagogy</vt:lpstr>
      <vt:lpstr>Definitions of Digital Humanities:</vt:lpstr>
      <vt:lpstr>DH Variety A: ENGL 2305: Imagining London in Eighteenth-Century Literature</vt:lpstr>
      <vt:lpstr>Boswell’s Coffee Houses</vt:lpstr>
      <vt:lpstr>Moll’s Escape Routes</vt:lpstr>
      <vt:lpstr>Anna Morton Evelina Map</vt:lpstr>
      <vt:lpstr>Samuel Miller Evelina Map</vt:lpstr>
      <vt:lpstr>Question:</vt:lpstr>
      <vt:lpstr>DH Variety B: DCS 1100: Introduction to Digital and Computational Studies</vt:lpstr>
      <vt:lpstr>What?</vt:lpstr>
      <vt:lpstr>How?</vt:lpstr>
      <vt:lpstr>Why?</vt:lpstr>
      <vt:lpstr>Question:</vt:lpstr>
      <vt:lpstr>DH Variety C: FILM 1101: Film Narrative</vt:lpstr>
      <vt:lpstr>Kinolab (The Bowdoin Digital Clip Archive)</vt:lpstr>
      <vt:lpstr>Student Projects, Phase One filmography</vt:lpstr>
      <vt:lpstr>Student Projects, Phase Two clip selection</vt:lpstr>
      <vt:lpstr>Student Projects, Phase Three clip detail</vt:lpstr>
      <vt:lpstr>Student Projects, Phase Three  tag detail</vt:lpstr>
      <vt:lpstr>Questions:</vt:lpstr>
      <vt:lpstr>(False) Dichotomies</vt:lpstr>
      <vt:lpstr>Differences from non-DH courses:</vt:lpstr>
      <vt:lpstr>Objects of Study</vt:lpstr>
      <vt:lpstr>DCS 1020: How to Read 1,000,000 Books</vt:lpstr>
      <vt:lpstr>What does a computer see? What do we see?</vt:lpstr>
      <vt:lpstr>PowerPoint Presentation</vt:lpstr>
      <vt:lpstr>Interactivity</vt:lpstr>
      <vt:lpstr>Samuel Miller Evelina Map</vt:lpstr>
      <vt:lpstr>Collaboration</vt:lpstr>
      <vt:lpstr>PowerPoint Presentation</vt:lpstr>
      <vt:lpstr>Part Two: Examples of Syllabi</vt:lpstr>
      <vt:lpstr>Part Three: A Case Study</vt:lpstr>
      <vt:lpstr>The Case Study: JLC@LRT</vt:lpstr>
      <vt:lpstr>Little Round Top</vt:lpstr>
      <vt:lpstr>A Project in Three Parts:</vt:lpstr>
      <vt:lpstr>Your turn!  (for my students, not this workshop)</vt:lpstr>
      <vt:lpstr>Questions to ask about your document:</vt:lpstr>
      <vt:lpstr>Handling ambiguity and multiple “truths”: Our assets for the project</vt:lpstr>
      <vt:lpstr>More reasons to bother:</vt:lpstr>
      <vt:lpstr>Implications for the geoprocessing assignment:</vt:lpstr>
      <vt:lpstr>XML Assignment Excerpt</vt:lpstr>
      <vt:lpstr>Georeferencing Assignment</vt:lpstr>
      <vt:lpstr>Geoprocessing Assignment</vt:lpstr>
      <vt:lpstr>Your Turn: (for this workshop, not my students)</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Humanities Pedagogy</dc:title>
  <dc:creator>Reviewer</dc:creator>
  <cp:lastModifiedBy>Reviewer</cp:lastModifiedBy>
  <cp:revision>16</cp:revision>
  <cp:lastPrinted>2018-08-15T12:29:45Z</cp:lastPrinted>
  <dcterms:created xsi:type="dcterms:W3CDTF">2018-08-14T13:36:35Z</dcterms:created>
  <dcterms:modified xsi:type="dcterms:W3CDTF">2018-08-17T12:26:20Z</dcterms:modified>
</cp:coreProperties>
</file>